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</p:sldMasterIdLst>
  <p:notesMasterIdLst>
    <p:notesMasterId r:id="rId44"/>
  </p:notesMasterIdLst>
  <p:handoutMasterIdLst>
    <p:handoutMasterId r:id="rId45"/>
  </p:handoutMasterIdLst>
  <p:sldIdLst>
    <p:sldId id="268" r:id="rId2"/>
    <p:sldId id="264" r:id="rId3"/>
    <p:sldId id="401" r:id="rId4"/>
    <p:sldId id="402" r:id="rId5"/>
    <p:sldId id="403" r:id="rId6"/>
    <p:sldId id="404" r:id="rId7"/>
    <p:sldId id="405" r:id="rId8"/>
    <p:sldId id="414" r:id="rId9"/>
    <p:sldId id="418" r:id="rId10"/>
    <p:sldId id="406" r:id="rId11"/>
    <p:sldId id="407" r:id="rId12"/>
    <p:sldId id="408" r:id="rId13"/>
    <p:sldId id="417" r:id="rId14"/>
    <p:sldId id="381" r:id="rId15"/>
    <p:sldId id="382" r:id="rId16"/>
    <p:sldId id="379" r:id="rId17"/>
    <p:sldId id="419" r:id="rId18"/>
    <p:sldId id="380" r:id="rId19"/>
    <p:sldId id="421" r:id="rId20"/>
    <p:sldId id="289" r:id="rId21"/>
    <p:sldId id="434" r:id="rId22"/>
    <p:sldId id="435" r:id="rId23"/>
    <p:sldId id="426" r:id="rId24"/>
    <p:sldId id="391" r:id="rId25"/>
    <p:sldId id="420" r:id="rId26"/>
    <p:sldId id="438" r:id="rId27"/>
    <p:sldId id="439" r:id="rId28"/>
    <p:sldId id="383" r:id="rId29"/>
    <p:sldId id="428" r:id="rId30"/>
    <p:sldId id="290" r:id="rId31"/>
    <p:sldId id="429" r:id="rId32"/>
    <p:sldId id="409" r:id="rId33"/>
    <p:sldId id="430" r:id="rId34"/>
    <p:sldId id="410" r:id="rId35"/>
    <p:sldId id="431" r:id="rId36"/>
    <p:sldId id="432" r:id="rId37"/>
    <p:sldId id="411" r:id="rId38"/>
    <p:sldId id="412" r:id="rId39"/>
    <p:sldId id="425" r:id="rId40"/>
    <p:sldId id="424" r:id="rId41"/>
    <p:sldId id="415" r:id="rId42"/>
    <p:sldId id="437" r:id="rId43"/>
  </p:sldIdLst>
  <p:sldSz cx="12192000" cy="6858000"/>
  <p:notesSz cx="6858000" cy="91440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lance" id="{705054ED-DB56-FA4C-BB16-D35BDEFFF4C1}">
          <p14:sldIdLst>
            <p14:sldId id="268"/>
            <p14:sldId id="264"/>
            <p14:sldId id="401"/>
            <p14:sldId id="402"/>
            <p14:sldId id="403"/>
            <p14:sldId id="404"/>
            <p14:sldId id="405"/>
            <p14:sldId id="414"/>
            <p14:sldId id="418"/>
            <p14:sldId id="406"/>
            <p14:sldId id="407"/>
            <p14:sldId id="408"/>
            <p14:sldId id="417"/>
            <p14:sldId id="381"/>
            <p14:sldId id="382"/>
            <p14:sldId id="379"/>
            <p14:sldId id="419"/>
            <p14:sldId id="380"/>
            <p14:sldId id="421"/>
            <p14:sldId id="289"/>
            <p14:sldId id="434"/>
            <p14:sldId id="435"/>
            <p14:sldId id="426"/>
            <p14:sldId id="391"/>
            <p14:sldId id="420"/>
            <p14:sldId id="438"/>
            <p14:sldId id="439"/>
            <p14:sldId id="383"/>
            <p14:sldId id="428"/>
            <p14:sldId id="290"/>
            <p14:sldId id="429"/>
            <p14:sldId id="409"/>
            <p14:sldId id="430"/>
            <p14:sldId id="410"/>
            <p14:sldId id="431"/>
            <p14:sldId id="432"/>
            <p14:sldId id="411"/>
            <p14:sldId id="412"/>
            <p14:sldId id="425"/>
            <p14:sldId id="424"/>
            <p14:sldId id="415"/>
            <p14:sldId id="43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2482" autoAdjust="0"/>
  </p:normalViewPr>
  <p:slideViewPr>
    <p:cSldViewPr snapToGrid="0" snapToObjects="1">
      <p:cViewPr>
        <p:scale>
          <a:sx n="93" d="100"/>
          <a:sy n="93" d="100"/>
        </p:scale>
        <p:origin x="-126" y="-2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56" d="100"/>
          <a:sy n="56" d="100"/>
        </p:scale>
        <p:origin x="2856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0EBAF-D955-C443-AB02-2BCBC7797572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1DC8B-0A09-DC4E-ABCE-FAAA12F030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74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A641A-FC50-3840-A830-42D90553FE8C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96355-3DDC-9949-861F-AD0908BFC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93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26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7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37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8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03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24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22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16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67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77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596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66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148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660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803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151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724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795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528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560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45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99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699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048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440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172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07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172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558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267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806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71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85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23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80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09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83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69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26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653153" y="2290219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53153" y="4235103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53153" y="4655233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3153" y="2907197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653153" y="1181100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3153" y="2907197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653153" y="1181100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5"/>
            <a:ext cx="8477747" cy="745212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759448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3927944"/>
            <a:ext cx="12192000" cy="293005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98607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2313828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2313828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2313828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8669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837707" y="1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837707" y="2289977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837707" y="4573989"/>
            <a:ext cx="3598627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6645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885413" y="1"/>
            <a:ext cx="3113599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473601" y="2289977"/>
            <a:ext cx="3113599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885413" y="4573989"/>
            <a:ext cx="3113599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075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056536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9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tx1">
                    <a:lumMod val="50000"/>
                    <a:lumOff val="50000"/>
                    <a:alpha val="7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tx1">
                  <a:lumMod val="50000"/>
                  <a:lumOff val="50000"/>
                  <a:alpha val="7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433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371337" y="6418877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002364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135464" y="0"/>
            <a:ext cx="99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Номер слайда 21"/>
          <p:cNvSpPr txBox="1">
            <a:spLocks/>
          </p:cNvSpPr>
          <p:nvPr userDrawn="1"/>
        </p:nvSpPr>
        <p:spPr>
          <a:xfrm>
            <a:off x="3371337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tx1">
                    <a:lumMod val="50000"/>
                    <a:lumOff val="50000"/>
                    <a:alpha val="7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tx1">
                  <a:lumMod val="50000"/>
                  <a:lumOff val="50000"/>
                  <a:alpha val="7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604351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65205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1181099"/>
            <a:ext cx="5524500" cy="28393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28571" y="4020456"/>
            <a:ext cx="3093359" cy="19594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662482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0167256" y="0"/>
            <a:ext cx="2024743" cy="31060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142512" y="0"/>
            <a:ext cx="2024743" cy="5696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117769" y="0"/>
            <a:ext cx="2024743" cy="496388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283258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0600" y="1952170"/>
            <a:ext cx="2024743" cy="490582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3015343" y="1181101"/>
            <a:ext cx="2024743" cy="567689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5040086" y="2728687"/>
            <a:ext cx="2024743" cy="412931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60960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139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056536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67751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206448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8601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579951" y="0"/>
            <a:ext cx="7612049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1235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371547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1806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342900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6660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6898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1" y="3429000"/>
            <a:ext cx="4229100" cy="2521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489701" y="3429000"/>
            <a:ext cx="4229100" cy="2521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5317671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8768443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979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1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322839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778777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234715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7649028" y="2318656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71315" y="2318657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9971315" y="0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971314" y="4637315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649028" y="4637315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5326741" y="2318657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003292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6537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088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4890408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7913915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643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3060095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20190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9180286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92479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1181100"/>
            <a:ext cx="7326086" cy="56769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16707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361543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361543" y="-1"/>
            <a:ext cx="2227943" cy="68652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73914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31761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6531429" y="1000025"/>
            <a:ext cx="5089071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3987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3080468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8185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699328" y="1181100"/>
            <a:ext cx="4793343" cy="56769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767466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27771" y="1848660"/>
            <a:ext cx="2264228" cy="243305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531100" y="1848660"/>
            <a:ext cx="2264228" cy="243305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432812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0"/>
            <a:ext cx="1406070" cy="1406070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448707" y="762906"/>
            <a:ext cx="2242457" cy="2242457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47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358570"/>
            <a:ext cx="12192000" cy="449942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0603505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8669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9433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60198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962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10172700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63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899" y="4517240"/>
            <a:ext cx="8046357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alpha val="7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0" y="994934"/>
            <a:ext cx="9753600" cy="148786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866900" y="2514600"/>
            <a:ext cx="9753600" cy="311044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18" r:id="rId2"/>
    <p:sldLayoutId id="2147484009" r:id="rId3"/>
    <p:sldLayoutId id="2147484023" r:id="rId4"/>
    <p:sldLayoutId id="2147484035" r:id="rId5"/>
    <p:sldLayoutId id="2147484022" r:id="rId6"/>
    <p:sldLayoutId id="2147484043" r:id="rId7"/>
    <p:sldLayoutId id="2147484010" r:id="rId8"/>
    <p:sldLayoutId id="2147484011" r:id="rId9"/>
    <p:sldLayoutId id="2147484012" r:id="rId10"/>
    <p:sldLayoutId id="2147484052" r:id="rId11"/>
    <p:sldLayoutId id="2147484053" r:id="rId12"/>
    <p:sldLayoutId id="2147484054" r:id="rId13"/>
    <p:sldLayoutId id="2147484019" r:id="rId14"/>
    <p:sldLayoutId id="2147484013" r:id="rId15"/>
    <p:sldLayoutId id="2147484014" r:id="rId16"/>
    <p:sldLayoutId id="2147484015" r:id="rId17"/>
    <p:sldLayoutId id="2147484016" r:id="rId18"/>
    <p:sldLayoutId id="2147484017" r:id="rId19"/>
    <p:sldLayoutId id="2147484020" r:id="rId20"/>
    <p:sldLayoutId id="2147484021" r:id="rId21"/>
    <p:sldLayoutId id="2147484024" r:id="rId22"/>
    <p:sldLayoutId id="2147484025" r:id="rId23"/>
    <p:sldLayoutId id="2147484026" r:id="rId24"/>
    <p:sldLayoutId id="2147484027" r:id="rId25"/>
    <p:sldLayoutId id="2147484028" r:id="rId26"/>
    <p:sldLayoutId id="2147484029" r:id="rId27"/>
    <p:sldLayoutId id="2147484030" r:id="rId28"/>
    <p:sldLayoutId id="2147484031" r:id="rId29"/>
    <p:sldLayoutId id="2147484047" r:id="rId30"/>
    <p:sldLayoutId id="2147484032" r:id="rId31"/>
    <p:sldLayoutId id="2147484048" r:id="rId32"/>
    <p:sldLayoutId id="2147484033" r:id="rId33"/>
    <p:sldLayoutId id="2147484034" r:id="rId34"/>
    <p:sldLayoutId id="2147484036" r:id="rId35"/>
    <p:sldLayoutId id="2147484037" r:id="rId36"/>
    <p:sldLayoutId id="2147484038" r:id="rId37"/>
    <p:sldLayoutId id="2147484039" r:id="rId38"/>
    <p:sldLayoutId id="2147484040" r:id="rId39"/>
    <p:sldLayoutId id="2147484051" r:id="rId40"/>
    <p:sldLayoutId id="2147484041" r:id="rId41"/>
    <p:sldLayoutId id="2147484044" r:id="rId42"/>
    <p:sldLayoutId id="2147484042" r:id="rId43"/>
    <p:sldLayoutId id="2147484045" r:id="rId44"/>
    <p:sldLayoutId id="2147484046" r:id="rId45"/>
    <p:sldLayoutId id="2147484049" r:id="rId46"/>
    <p:sldLayoutId id="2147484050" r:id="rId47"/>
    <p:sldLayoutId id="2147484055" r:id="rId48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624" userDrawn="1">
          <p15:clr>
            <a:srgbClr val="F26B43"/>
          </p15:clr>
        </p15:guide>
        <p15:guide id="29" pos="7320" userDrawn="1">
          <p15:clr>
            <a:srgbClr val="F26B43"/>
          </p15:clr>
        </p15:guide>
        <p15:guide id="48" pos="1176" userDrawn="1">
          <p15:clr>
            <a:srgbClr val="F26B43"/>
          </p15:clr>
        </p15:guide>
        <p15:guide id="51" orient="horz" pos="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8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2.pn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4.png"/><Relationship Id="rId5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0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7.png"/><Relationship Id="rId5" Type="http://schemas.openxmlformats.org/officeDocument/2006/relationships/image" Target="../media/image56.pn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1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2.png"/><Relationship Id="rId5" Type="http://schemas.openxmlformats.org/officeDocument/2006/relationships/image" Target="../media/image75.jpe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6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8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2.jpeg"/><Relationship Id="rId11" Type="http://schemas.openxmlformats.org/officeDocument/2006/relationships/image" Target="../media/image87.png"/><Relationship Id="rId5" Type="http://schemas.openxmlformats.org/officeDocument/2006/relationships/image" Target="../media/image6.jpeg"/><Relationship Id="rId10" Type="http://schemas.openxmlformats.org/officeDocument/2006/relationships/image" Target="../media/image86.png"/><Relationship Id="rId4" Type="http://schemas.openxmlformats.org/officeDocument/2006/relationships/image" Target="../media/image72.png"/><Relationship Id="rId9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E670117-8C39-429F-97C3-72C8BC931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301" y="5621984"/>
            <a:ext cx="4711572" cy="109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5B78C3-3FB0-4DA1-B189-2AAB5DA85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719" y="92443"/>
            <a:ext cx="2425334" cy="10762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" y="-16669"/>
            <a:ext cx="993734" cy="68585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68321" y="1723129"/>
            <a:ext cx="6802968" cy="1621619"/>
          </a:xfrm>
        </p:spPr>
        <p:txBody>
          <a:bodyPr/>
          <a:lstStyle/>
          <a:p>
            <a:pPr algn="ctr"/>
            <a:r>
              <a:rPr lang="en-US" sz="3200" dirty="0" err="1">
                <a:latin typeface="Candara" panose="020E0502030303020204" pitchFamily="34" charset="0"/>
              </a:rPr>
              <a:t>Kultura</a:t>
            </a:r>
            <a:r>
              <a:rPr lang="en-US" sz="3200" dirty="0">
                <a:latin typeface="Candara" panose="020E0502030303020204" pitchFamily="34" charset="0"/>
              </a:rPr>
              <a:t>, </a:t>
            </a:r>
            <a:r>
              <a:rPr lang="en-US" sz="3200" dirty="0" err="1">
                <a:latin typeface="Candara" panose="020E0502030303020204" pitchFamily="34" charset="0"/>
              </a:rPr>
              <a:t>znanost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i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obrazovanje</a:t>
            </a:r>
            <a:r>
              <a:rPr lang="en-US" sz="3200" dirty="0">
                <a:latin typeface="Candara" panose="020E0502030303020204" pitchFamily="34" charset="0"/>
              </a:rPr>
              <a:t> u </a:t>
            </a:r>
            <a:r>
              <a:rPr lang="en-US" sz="3200" dirty="0" err="1">
                <a:latin typeface="Candara" panose="020E0502030303020204" pitchFamily="34" charset="0"/>
              </a:rPr>
              <a:t>funkciji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gospodarskog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razvoja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hr-HR" sz="3200" dirty="0">
                <a:latin typeface="Candara" panose="020E0502030303020204" pitchFamily="34" charset="0"/>
              </a:rPr>
              <a:t/>
            </a:r>
            <a:br>
              <a:rPr lang="hr-HR" sz="3200" dirty="0">
                <a:latin typeface="Candara" panose="020E0502030303020204" pitchFamily="34" charset="0"/>
              </a:rPr>
            </a:br>
            <a:r>
              <a:rPr lang="hr-HR" sz="3200" dirty="0" smtClean="0">
                <a:latin typeface="Candara" panose="020E0502030303020204" pitchFamily="34" charset="0"/>
              </a:rPr>
              <a:t>-</a:t>
            </a:r>
            <a:r>
              <a:rPr lang="en-US" sz="3200" dirty="0">
                <a:solidFill>
                  <a:schemeClr val="accent1"/>
                </a:solidFill>
                <a:latin typeface="Candara" panose="020E0502030303020204" pitchFamily="34" charset="0"/>
              </a:rPr>
              <a:t/>
            </a:r>
            <a:br>
              <a:rPr lang="en-US" sz="3200" dirty="0">
                <a:solidFill>
                  <a:schemeClr val="accent1"/>
                </a:solidFill>
                <a:latin typeface="Candara" panose="020E0502030303020204" pitchFamily="34" charset="0"/>
              </a:rPr>
            </a:br>
            <a:r>
              <a:rPr lang="en-US" b="1" dirty="0" err="1">
                <a:solidFill>
                  <a:srgbClr val="00B050"/>
                </a:solidFill>
                <a:latin typeface="Candara" panose="020E0502030303020204" pitchFamily="34" charset="0"/>
              </a:rPr>
              <a:t>novi</a:t>
            </a:r>
            <a:r>
              <a:rPr lang="en-US" b="1" dirty="0">
                <a:solidFill>
                  <a:srgbClr val="00B05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Candara" panose="020E0502030303020204" pitchFamily="34" charset="0"/>
              </a:rPr>
              <a:t>Hrvatski</a:t>
            </a:r>
            <a:r>
              <a:rPr lang="en-US" b="1" dirty="0">
                <a:solidFill>
                  <a:srgbClr val="00B05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Candara" panose="020E0502030303020204" pitchFamily="34" charset="0"/>
              </a:rPr>
              <a:t>prirodoslovni</a:t>
            </a:r>
            <a:r>
              <a:rPr lang="en-US" b="1" dirty="0">
                <a:solidFill>
                  <a:srgbClr val="00B05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Candara" panose="020E0502030303020204" pitchFamily="34" charset="0"/>
              </a:rPr>
              <a:t>muzej</a:t>
            </a:r>
            <a:r>
              <a:rPr lang="en-US" b="1" dirty="0">
                <a:solidFill>
                  <a:srgbClr val="00B050"/>
                </a:solidFill>
                <a:latin typeface="Candara" panose="020E050203030302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9797867-A2FD-4447-AB5F-A4F05B3CB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3719" y="199261"/>
            <a:ext cx="870236" cy="8702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DC41F62-26F7-43A2-8E8E-38369F75BE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6588" y="3781776"/>
            <a:ext cx="10236071" cy="7681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BB7DD7E-3D70-4404-A4B6-CC62544A50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719" y="5799419"/>
            <a:ext cx="3481118" cy="10425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FFAA604-CF43-41C4-91BC-60959E6174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4606" y="5554762"/>
            <a:ext cx="3006482" cy="1091279"/>
          </a:xfrm>
          <a:prstGeom prst="rect">
            <a:avLst/>
          </a:prstGeom>
        </p:spPr>
      </p:pic>
      <p:pic>
        <p:nvPicPr>
          <p:cNvPr id="1026" name="Picture 2" descr="Image result for science lines">
            <a:extLst>
              <a:ext uri="{FF2B5EF4-FFF2-40B4-BE49-F238E27FC236}">
                <a16:creationId xmlns:a16="http://schemas.microsoft.com/office/drawing/2014/main" xmlns="" id="{C4874D42-BF0D-4053-8392-EAB081312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1"/>
            <a:ext cx="12192000" cy="684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69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57174" y="86498"/>
            <a:ext cx="6863644" cy="923027"/>
          </a:xfrm>
        </p:spPr>
        <p:txBody>
          <a:bodyPr/>
          <a:lstStyle/>
          <a:p>
            <a:pPr algn="ctr"/>
            <a:r>
              <a:rPr lang="en-GB" sz="2800" dirty="0">
                <a:latin typeface="Candara" panose="020E0502030303020204" pitchFamily="34" charset="0"/>
              </a:rPr>
              <a:t>PE 1: CBA </a:t>
            </a:r>
            <a:r>
              <a:rPr lang="en-GB" sz="2800" dirty="0" err="1">
                <a:latin typeface="Candara" panose="020E0502030303020204" pitchFamily="34" charset="0"/>
              </a:rPr>
              <a:t>analiza</a:t>
            </a:r>
            <a:r>
              <a:rPr lang="en-GB" sz="2800" dirty="0">
                <a:latin typeface="Candara" panose="020E0502030303020204" pitchFamily="34" charset="0"/>
              </a:rPr>
              <a:t> &amp; PP </a:t>
            </a:r>
            <a:r>
              <a:rPr lang="en-GB" sz="2800" dirty="0" err="1">
                <a:latin typeface="Candara" panose="020E0502030303020204" pitchFamily="34" charset="0"/>
              </a:rPr>
              <a:t>faza</a:t>
            </a:r>
            <a:r>
              <a:rPr lang="en-GB" sz="2800" dirty="0">
                <a:latin typeface="Candara" panose="020E0502030303020204" pitchFamily="34" charset="0"/>
              </a:rPr>
              <a:t> II.</a:t>
            </a:r>
            <a:r>
              <a:rPr lang="hr-HR" sz="2800" dirty="0">
                <a:latin typeface="Candara" panose="020E0502030303020204" pitchFamily="34" charset="0"/>
              </a:rPr>
              <a:t> </a:t>
            </a:r>
            <a:br>
              <a:rPr lang="hr-HR" sz="2800" dirty="0">
                <a:latin typeface="Candara" panose="020E0502030303020204" pitchFamily="34" charset="0"/>
              </a:rPr>
            </a:br>
            <a:r>
              <a:rPr lang="hr-HR" sz="2800" dirty="0">
                <a:solidFill>
                  <a:srgbClr val="00B050"/>
                </a:solidFill>
                <a:latin typeface="Candara" panose="020E0502030303020204" pitchFamily="34" charset="0"/>
              </a:rPr>
              <a:t>Plan aktivnosti i izvori financiranja</a:t>
            </a:r>
            <a:endParaRPr lang="en-US" sz="2800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CFF41C6-D691-46A3-83E4-123A9B704DC2}"/>
              </a:ext>
            </a:extLst>
          </p:cNvPr>
          <p:cNvSpPr/>
          <p:nvPr/>
        </p:nvSpPr>
        <p:spPr>
          <a:xfrm>
            <a:off x="0" y="0"/>
            <a:ext cx="982133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AF8942E-40AE-4451-8C1B-75974EAAE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1970" y="6162995"/>
            <a:ext cx="1572904" cy="6950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4A47DFA-5CD1-4C76-B888-EFCE5F2F9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9547" y="6162995"/>
            <a:ext cx="646232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78AE48-944E-4B5C-A8F6-2EBBC9DCC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772" y="6434783"/>
            <a:ext cx="2505673" cy="25605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257855"/>
              </p:ext>
            </p:extLst>
          </p:nvPr>
        </p:nvGraphicFramePr>
        <p:xfrm>
          <a:off x="1427747" y="1041609"/>
          <a:ext cx="10282989" cy="272277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518039">
                  <a:extLst>
                    <a:ext uri="{9D8B030D-6E8A-4147-A177-3AD203B41FA5}">
                      <a16:colId xmlns:a16="http://schemas.microsoft.com/office/drawing/2014/main" xmlns="" val="1074450431"/>
                    </a:ext>
                  </a:extLst>
                </a:gridCol>
                <a:gridCol w="1847454">
                  <a:extLst>
                    <a:ext uri="{9D8B030D-6E8A-4147-A177-3AD203B41FA5}">
                      <a16:colId xmlns:a16="http://schemas.microsoft.com/office/drawing/2014/main" xmlns="" val="2975885134"/>
                    </a:ext>
                  </a:extLst>
                </a:gridCol>
                <a:gridCol w="1228851">
                  <a:extLst>
                    <a:ext uri="{9D8B030D-6E8A-4147-A177-3AD203B41FA5}">
                      <a16:colId xmlns:a16="http://schemas.microsoft.com/office/drawing/2014/main" xmlns="" val="879553699"/>
                    </a:ext>
                  </a:extLst>
                </a:gridCol>
                <a:gridCol w="1229897">
                  <a:extLst>
                    <a:ext uri="{9D8B030D-6E8A-4147-A177-3AD203B41FA5}">
                      <a16:colId xmlns:a16="http://schemas.microsoft.com/office/drawing/2014/main" xmlns="" val="1174891163"/>
                    </a:ext>
                  </a:extLst>
                </a:gridCol>
                <a:gridCol w="1228851">
                  <a:extLst>
                    <a:ext uri="{9D8B030D-6E8A-4147-A177-3AD203B41FA5}">
                      <a16:colId xmlns:a16="http://schemas.microsoft.com/office/drawing/2014/main" xmlns="" val="2862890507"/>
                    </a:ext>
                  </a:extLst>
                </a:gridCol>
                <a:gridCol w="1229897">
                  <a:extLst>
                    <a:ext uri="{9D8B030D-6E8A-4147-A177-3AD203B41FA5}">
                      <a16:colId xmlns:a16="http://schemas.microsoft.com/office/drawing/2014/main" xmlns="" val="3492230145"/>
                    </a:ext>
                  </a:extLst>
                </a:gridCol>
              </a:tblGrid>
              <a:tr h="55780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Candara" panose="020E0502030303020204" pitchFamily="34" charset="0"/>
                        </a:rPr>
                        <a:t>Aktivnost</a:t>
                      </a:r>
                      <a:endParaRPr lang="en-AU" sz="1600" b="1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</a:rPr>
                        <a:t>Ukupan iznos </a:t>
                      </a:r>
                      <a:r>
                        <a:rPr lang="hr-HR" sz="1600" b="1" dirty="0" smtClean="0">
                          <a:effectLst/>
                          <a:latin typeface="Candara" panose="020E0502030303020204" pitchFamily="34" charset="0"/>
                        </a:rPr>
                        <a:t>(hrk)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 smtClean="0">
                          <a:effectLst/>
                          <a:latin typeface="Candara" panose="020E0502030303020204" pitchFamily="34" charset="0"/>
                        </a:rPr>
                        <a:t>2019.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 smtClean="0">
                          <a:effectLst/>
                          <a:latin typeface="Candara" panose="020E0502030303020204" pitchFamily="34" charset="0"/>
                        </a:rPr>
                        <a:t>2020.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 smtClean="0">
                          <a:effectLst/>
                          <a:latin typeface="Candara" panose="020E0502030303020204" pitchFamily="34" charset="0"/>
                        </a:rPr>
                        <a:t>2021.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 smtClean="0">
                          <a:effectLst/>
                          <a:latin typeface="Candara" panose="020E0502030303020204" pitchFamily="34" charset="0"/>
                        </a:rPr>
                        <a:t>2022.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157805"/>
                  </a:ext>
                </a:extLst>
              </a:tr>
              <a:tr h="30563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ndara" panose="020E0502030303020204" pitchFamily="34" charset="0"/>
                        </a:rPr>
                        <a:t>Rekonstrukcija objekta 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ndara" panose="020E0502030303020204" pitchFamily="34" charset="0"/>
                        </a:rPr>
                        <a:t>46.506.250</a:t>
                      </a:r>
                      <a:endParaRPr lang="en-AU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3.333.125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12.821.875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21.237.500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9.113.750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18699287"/>
                  </a:ext>
                </a:extLst>
              </a:tr>
              <a:tr h="30563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ndara" panose="020E0502030303020204" pitchFamily="34" charset="0"/>
                        </a:rPr>
                        <a:t>Opremanje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ndara" panose="020E0502030303020204" pitchFamily="34" charset="0"/>
                        </a:rPr>
                        <a:t>43.125.000</a:t>
                      </a:r>
                      <a:endParaRPr lang="en-AU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11.437.500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31.687.500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89185211"/>
                  </a:ext>
                </a:extLst>
              </a:tr>
              <a:tr h="30563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ndara" panose="020E0502030303020204" pitchFamily="34" charset="0"/>
                        </a:rPr>
                        <a:t>Nadzor nad radovima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ndara" panose="020E0502030303020204" pitchFamily="34" charset="0"/>
                        </a:rPr>
                        <a:t>2.143.688</a:t>
                      </a:r>
                      <a:endParaRPr lang="en-AU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214.369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750.291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750.291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428.738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57588473"/>
                  </a:ext>
                </a:extLst>
              </a:tr>
              <a:tr h="30563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ndara" panose="020E0502030303020204" pitchFamily="34" charset="0"/>
                        </a:rPr>
                        <a:t>Marketing i Komunikacija</a:t>
                      </a:r>
                      <a:endParaRPr lang="en-AU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ndara" panose="020E0502030303020204" pitchFamily="34" charset="0"/>
                        </a:rPr>
                        <a:t>2.392.500</a:t>
                      </a:r>
                      <a:endParaRPr lang="en-AU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239.250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717.750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717.750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717.750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75454659"/>
                  </a:ext>
                </a:extLst>
              </a:tr>
              <a:tr h="30563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ndara" panose="020E0502030303020204" pitchFamily="34" charset="0"/>
                        </a:rPr>
                        <a:t>Promidžba i vidljivost  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ndara" panose="020E0502030303020204" pitchFamily="34" charset="0"/>
                        </a:rPr>
                        <a:t>31.250</a:t>
                      </a:r>
                      <a:endParaRPr lang="en-AU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14.375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5.625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5.625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5.625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16026655"/>
                  </a:ext>
                </a:extLst>
              </a:tr>
              <a:tr h="30563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ndara" panose="020E0502030303020204" pitchFamily="34" charset="0"/>
                        </a:rPr>
                        <a:t>Upravljanje projektom i administracija</a:t>
                      </a:r>
                      <a:endParaRPr lang="en-AU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ndara" panose="020E0502030303020204" pitchFamily="34" charset="0"/>
                        </a:rPr>
                        <a:t>2.347.200</a:t>
                      </a:r>
                      <a:endParaRPr lang="en-AU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504.469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614.244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614.244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614.244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27521283"/>
                  </a:ext>
                </a:extLst>
              </a:tr>
              <a:tr h="331196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ndara" panose="020E0502030303020204" pitchFamily="34" charset="0"/>
                        </a:rPr>
                        <a:t>Opremanje stalnog postava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ndara" panose="020E0502030303020204" pitchFamily="34" charset="0"/>
                        </a:rPr>
                        <a:t>96.545.888</a:t>
                      </a:r>
                      <a:endParaRPr lang="en-AU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4.305.588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14.909.784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34.762.909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ndara" panose="020E0502030303020204" pitchFamily="34" charset="0"/>
                        </a:rPr>
                        <a:t>42.567.606</a:t>
                      </a:r>
                      <a:endParaRPr lang="en-AU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29740409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363398"/>
              </p:ext>
            </p:extLst>
          </p:nvPr>
        </p:nvGraphicFramePr>
        <p:xfrm>
          <a:off x="1427747" y="4133039"/>
          <a:ext cx="10282989" cy="202989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28609">
                  <a:extLst>
                    <a:ext uri="{9D8B030D-6E8A-4147-A177-3AD203B41FA5}">
                      <a16:colId xmlns:a16="http://schemas.microsoft.com/office/drawing/2014/main" xmlns="" val="824235602"/>
                    </a:ext>
                  </a:extLst>
                </a:gridCol>
                <a:gridCol w="2788360">
                  <a:extLst>
                    <a:ext uri="{9D8B030D-6E8A-4147-A177-3AD203B41FA5}">
                      <a16:colId xmlns:a16="http://schemas.microsoft.com/office/drawing/2014/main" xmlns="" val="2484402631"/>
                    </a:ext>
                  </a:extLst>
                </a:gridCol>
                <a:gridCol w="1847628">
                  <a:extLst>
                    <a:ext uri="{9D8B030D-6E8A-4147-A177-3AD203B41FA5}">
                      <a16:colId xmlns:a16="http://schemas.microsoft.com/office/drawing/2014/main" xmlns="" val="3095059699"/>
                    </a:ext>
                  </a:extLst>
                </a:gridCol>
                <a:gridCol w="1254074">
                  <a:extLst>
                    <a:ext uri="{9D8B030D-6E8A-4147-A177-3AD203B41FA5}">
                      <a16:colId xmlns:a16="http://schemas.microsoft.com/office/drawing/2014/main" xmlns="" val="4204375561"/>
                    </a:ext>
                  </a:extLst>
                </a:gridCol>
                <a:gridCol w="1255122">
                  <a:extLst>
                    <a:ext uri="{9D8B030D-6E8A-4147-A177-3AD203B41FA5}">
                      <a16:colId xmlns:a16="http://schemas.microsoft.com/office/drawing/2014/main" xmlns="" val="687484590"/>
                    </a:ext>
                  </a:extLst>
                </a:gridCol>
                <a:gridCol w="1254074">
                  <a:extLst>
                    <a:ext uri="{9D8B030D-6E8A-4147-A177-3AD203B41FA5}">
                      <a16:colId xmlns:a16="http://schemas.microsoft.com/office/drawing/2014/main" xmlns="" val="3268926393"/>
                    </a:ext>
                  </a:extLst>
                </a:gridCol>
                <a:gridCol w="1255122">
                  <a:extLst>
                    <a:ext uri="{9D8B030D-6E8A-4147-A177-3AD203B41FA5}">
                      <a16:colId xmlns:a16="http://schemas.microsoft.com/office/drawing/2014/main" xmlns="" val="2749098550"/>
                    </a:ext>
                  </a:extLst>
                </a:gridCol>
              </a:tblGrid>
              <a:tr h="25285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n-AU" sz="1600" b="1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 smtClean="0"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Izvori</a:t>
                      </a:r>
                      <a:r>
                        <a:rPr lang="hr-HR" sz="1600" b="1" baseline="0" dirty="0" smtClean="0"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financiranja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 smtClean="0">
                          <a:effectLst/>
                          <a:latin typeface="Candara" panose="020E0502030303020204" pitchFamily="34" charset="0"/>
                        </a:rPr>
                        <a:t>Ukupan</a:t>
                      </a:r>
                      <a:r>
                        <a:rPr lang="hr-HR" sz="1600" b="1" baseline="0" dirty="0" smtClean="0">
                          <a:effectLst/>
                          <a:latin typeface="Candara" panose="020E0502030303020204" pitchFamily="34" charset="0"/>
                        </a:rPr>
                        <a:t> iznos (hrk)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 smtClean="0">
                          <a:effectLst/>
                          <a:latin typeface="Candara" panose="020E0502030303020204" pitchFamily="34" charset="0"/>
                        </a:rPr>
                        <a:t>2019.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 smtClean="0">
                          <a:effectLst/>
                          <a:latin typeface="Candara" panose="020E0502030303020204" pitchFamily="34" charset="0"/>
                        </a:rPr>
                        <a:t>2020.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 smtClean="0">
                          <a:effectLst/>
                          <a:latin typeface="Candara" panose="020E0502030303020204" pitchFamily="34" charset="0"/>
                        </a:rPr>
                        <a:t>2021.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 smtClean="0">
                          <a:effectLst/>
                          <a:latin typeface="Candara" panose="020E0502030303020204" pitchFamily="34" charset="0"/>
                        </a:rPr>
                        <a:t>2022.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4805593"/>
                  </a:ext>
                </a:extLst>
              </a:tr>
              <a:tr h="25285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n-AU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  <a:latin typeface="Candara" panose="020E0502030303020204" pitchFamily="34" charset="0"/>
                        </a:rPr>
                        <a:t>Prihvatljivi troškovi</a:t>
                      </a:r>
                      <a:endParaRPr lang="en-AU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ndara" panose="020E0502030303020204" pitchFamily="34" charset="0"/>
                        </a:rPr>
                        <a:t>96.545.888</a:t>
                      </a:r>
                      <a:endParaRPr lang="en-AU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Candara" panose="020E0502030303020204" pitchFamily="34" charset="0"/>
                        </a:rPr>
                        <a:t>4.305.588</a:t>
                      </a:r>
                      <a:endParaRPr lang="en-AU" sz="1400" b="1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ndara" panose="020E0502030303020204" pitchFamily="34" charset="0"/>
                        </a:rPr>
                        <a:t>14.909.784</a:t>
                      </a:r>
                      <a:endParaRPr lang="en-AU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ndara" panose="020E0502030303020204" pitchFamily="34" charset="0"/>
                        </a:rPr>
                        <a:t>34.762.909</a:t>
                      </a:r>
                      <a:endParaRPr lang="en-AU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ndara" panose="020E0502030303020204" pitchFamily="34" charset="0"/>
                        </a:rPr>
                        <a:t>42.567.606</a:t>
                      </a:r>
                      <a:endParaRPr lang="en-AU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24380341"/>
                  </a:ext>
                </a:extLst>
              </a:tr>
              <a:tr h="25285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ndara" panose="020E0502030303020204" pitchFamily="34" charset="0"/>
                        </a:rPr>
                        <a:t>A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ndara" panose="020E0502030303020204" pitchFamily="34" charset="0"/>
                        </a:rPr>
                        <a:t>Doprinos zajednice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ndara" panose="020E0502030303020204" pitchFamily="34" charset="0"/>
                        </a:rPr>
                        <a:t>70.549.838</a:t>
                      </a:r>
                      <a:endParaRPr lang="en-AU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ndara" panose="020E0502030303020204" pitchFamily="34" charset="0"/>
                        </a:rPr>
                        <a:t>3.146.260</a:t>
                      </a:r>
                      <a:endParaRPr lang="en-AU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ndara" panose="020E0502030303020204" pitchFamily="34" charset="0"/>
                        </a:rPr>
                        <a:t>10.895.160</a:t>
                      </a:r>
                      <a:endParaRPr lang="en-AU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25.402.611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ndara" panose="020E0502030303020204" pitchFamily="34" charset="0"/>
                        </a:rPr>
                        <a:t>31.105.807</a:t>
                      </a:r>
                      <a:endParaRPr lang="en-AU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08079916"/>
                  </a:ext>
                </a:extLst>
              </a:tr>
              <a:tr h="25285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ndara" panose="020E0502030303020204" pitchFamily="34" charset="0"/>
                        </a:rPr>
                        <a:t>B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ndara" panose="020E0502030303020204" pitchFamily="34" charset="0"/>
                        </a:rPr>
                        <a:t>Ukupni nacionalni javni doprinos</a:t>
                      </a:r>
                      <a:endParaRPr lang="en-AU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25.996.049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1.159.327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4.014.625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9.360.298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ndara" panose="020E0502030303020204" pitchFamily="34" charset="0"/>
                        </a:rPr>
                        <a:t>11.461.799</a:t>
                      </a:r>
                      <a:endParaRPr lang="en-AU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21456143"/>
                  </a:ext>
                </a:extLst>
              </a:tr>
              <a:tr h="25285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ndara" panose="020E0502030303020204" pitchFamily="34" charset="0"/>
                        </a:rPr>
                        <a:t>C</a:t>
                      </a:r>
                      <a:endParaRPr lang="en-AU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ndara" panose="020E0502030303020204" pitchFamily="34" charset="0"/>
                        </a:rPr>
                        <a:t>Privatni kapital</a:t>
                      </a:r>
                      <a:endParaRPr lang="en-AU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 smtClean="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r>
                        <a:rPr lang="hr-HR" sz="140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n-AU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en-AU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69349294"/>
                  </a:ext>
                </a:extLst>
              </a:tr>
              <a:tr h="25285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ndara" panose="020E0502030303020204" pitchFamily="34" charset="0"/>
                        </a:rPr>
                        <a:t>D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ndara" panose="020E0502030303020204" pitchFamily="34" charset="0"/>
                        </a:rPr>
                        <a:t>Pozajmica Europske banke</a:t>
                      </a:r>
                      <a:endParaRPr lang="en-AU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 smtClean="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r>
                        <a:rPr lang="hr-HR" sz="140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n-AU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en-AU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48314102"/>
                  </a:ext>
                </a:extLst>
              </a:tr>
              <a:tr h="25285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ndara" panose="020E0502030303020204" pitchFamily="34" charset="0"/>
                        </a:rPr>
                        <a:t>E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ndara" panose="020E0502030303020204" pitchFamily="34" charset="0"/>
                        </a:rPr>
                        <a:t>Ostale pozajmice</a:t>
                      </a:r>
                      <a:endParaRPr lang="en-AU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en-AU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en-AU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64722080"/>
                  </a:ext>
                </a:extLst>
              </a:tr>
              <a:tr h="25994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n-AU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  <a:latin typeface="Candara" panose="020E0502030303020204" pitchFamily="34" charset="0"/>
                        </a:rPr>
                        <a:t>Ukupni financijski izvori</a:t>
                      </a:r>
                      <a:endParaRPr lang="en-AU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ndara" panose="020E0502030303020204" pitchFamily="34" charset="0"/>
                        </a:rPr>
                        <a:t>96.545.888</a:t>
                      </a:r>
                      <a:endParaRPr lang="en-AU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ndara" panose="020E0502030303020204" pitchFamily="34" charset="0"/>
                        </a:rPr>
                        <a:t>4.305.588</a:t>
                      </a:r>
                      <a:endParaRPr lang="en-AU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ndara" panose="020E0502030303020204" pitchFamily="34" charset="0"/>
                        </a:rPr>
                        <a:t>14.909.784</a:t>
                      </a:r>
                      <a:endParaRPr lang="en-AU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ndara" panose="020E0502030303020204" pitchFamily="34" charset="0"/>
                        </a:rPr>
                        <a:t>34.762.909</a:t>
                      </a:r>
                      <a:endParaRPr lang="en-AU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ndara" panose="020E0502030303020204" pitchFamily="34" charset="0"/>
                        </a:rPr>
                        <a:t>42.567.606</a:t>
                      </a:r>
                      <a:endParaRPr lang="en-AU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2406675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456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88168" y="152141"/>
            <a:ext cx="9897979" cy="1052424"/>
          </a:xfrm>
        </p:spPr>
        <p:txBody>
          <a:bodyPr/>
          <a:lstStyle/>
          <a:p>
            <a:pPr algn="ctr"/>
            <a:r>
              <a:rPr lang="en-GB" sz="2400" dirty="0">
                <a:latin typeface="Candara" panose="020E0502030303020204" pitchFamily="34" charset="0"/>
              </a:rPr>
              <a:t>PE 1: CBA </a:t>
            </a:r>
            <a:r>
              <a:rPr lang="en-GB" sz="2400" dirty="0" err="1">
                <a:latin typeface="Candara" panose="020E0502030303020204" pitchFamily="34" charset="0"/>
              </a:rPr>
              <a:t>analiza</a:t>
            </a:r>
            <a:r>
              <a:rPr lang="en-GB" sz="2400" dirty="0">
                <a:latin typeface="Candara" panose="020E0502030303020204" pitchFamily="34" charset="0"/>
              </a:rPr>
              <a:t> &amp; PP </a:t>
            </a:r>
            <a:r>
              <a:rPr lang="en-GB" sz="2400" dirty="0" err="1">
                <a:latin typeface="Candara" panose="020E0502030303020204" pitchFamily="34" charset="0"/>
              </a:rPr>
              <a:t>faza</a:t>
            </a:r>
            <a:r>
              <a:rPr lang="en-GB" sz="2400" dirty="0">
                <a:latin typeface="Candara" panose="020E0502030303020204" pitchFamily="34" charset="0"/>
              </a:rPr>
              <a:t> II.</a:t>
            </a:r>
            <a:r>
              <a:rPr lang="hr-HR" sz="2400" dirty="0">
                <a:latin typeface="Candara" panose="020E0502030303020204" pitchFamily="34" charset="0"/>
              </a:rPr>
              <a:t/>
            </a:r>
            <a:br>
              <a:rPr lang="hr-HR" sz="2400" dirty="0">
                <a:latin typeface="Candara" panose="020E0502030303020204" pitchFamily="34" charset="0"/>
              </a:rPr>
            </a:br>
            <a:r>
              <a:rPr lang="hr-HR" sz="2400" dirty="0">
                <a:solidFill>
                  <a:srgbClr val="00B050"/>
                </a:solidFill>
                <a:latin typeface="Candara" panose="020E0502030303020204" pitchFamily="34" charset="0"/>
              </a:rPr>
              <a:t>Cjelokupni projekt namjerava se ugovoriti putem sljedećih postupaka nabave</a:t>
            </a:r>
            <a:r>
              <a:rPr lang="hr-HR" sz="2800" dirty="0">
                <a:latin typeface="Candara" panose="020E0502030303020204" pitchFamily="34" charset="0"/>
              </a:rPr>
              <a:t/>
            </a:r>
            <a:br>
              <a:rPr lang="hr-HR" sz="2800" dirty="0">
                <a:latin typeface="Candara" panose="020E0502030303020204" pitchFamily="34" charset="0"/>
              </a:rPr>
            </a:br>
            <a:r>
              <a:rPr lang="hr-HR" sz="2800" dirty="0">
                <a:latin typeface="Candara" panose="020E0502030303020204" pitchFamily="34" charset="0"/>
              </a:rPr>
              <a:t/>
            </a:r>
            <a:br>
              <a:rPr lang="hr-HR" sz="2800" dirty="0">
                <a:latin typeface="Candara" panose="020E0502030303020204" pitchFamily="34" charset="0"/>
              </a:rPr>
            </a:br>
            <a:endParaRPr lang="en-US" sz="2800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CFF41C6-D691-46A3-83E4-123A9B704DC2}"/>
              </a:ext>
            </a:extLst>
          </p:cNvPr>
          <p:cNvSpPr/>
          <p:nvPr/>
        </p:nvSpPr>
        <p:spPr>
          <a:xfrm>
            <a:off x="0" y="0"/>
            <a:ext cx="982133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AF8942E-40AE-4451-8C1B-75974EAAE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1970" y="6162995"/>
            <a:ext cx="1572904" cy="6950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4A47DFA-5CD1-4C76-B888-EFCE5F2F9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9547" y="6162995"/>
            <a:ext cx="646232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D59764-5779-4CA2-B2B0-8CE543CA6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624" y="6389987"/>
            <a:ext cx="2505673" cy="25605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292658"/>
              </p:ext>
            </p:extLst>
          </p:nvPr>
        </p:nvGraphicFramePr>
        <p:xfrm>
          <a:off x="1070536" y="1429287"/>
          <a:ext cx="11009171" cy="442492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780291">
                  <a:extLst>
                    <a:ext uri="{9D8B030D-6E8A-4147-A177-3AD203B41FA5}">
                      <a16:colId xmlns:a16="http://schemas.microsoft.com/office/drawing/2014/main" xmlns="" val="4153571474"/>
                    </a:ext>
                  </a:extLst>
                </a:gridCol>
                <a:gridCol w="4410275">
                  <a:extLst>
                    <a:ext uri="{9D8B030D-6E8A-4147-A177-3AD203B41FA5}">
                      <a16:colId xmlns:a16="http://schemas.microsoft.com/office/drawing/2014/main" xmlns="" val="215776263"/>
                    </a:ext>
                  </a:extLst>
                </a:gridCol>
                <a:gridCol w="1373003">
                  <a:extLst>
                    <a:ext uri="{9D8B030D-6E8A-4147-A177-3AD203B41FA5}">
                      <a16:colId xmlns:a16="http://schemas.microsoft.com/office/drawing/2014/main" xmlns="" val="538078108"/>
                    </a:ext>
                  </a:extLst>
                </a:gridCol>
                <a:gridCol w="1482241">
                  <a:extLst>
                    <a:ext uri="{9D8B030D-6E8A-4147-A177-3AD203B41FA5}">
                      <a16:colId xmlns:a16="http://schemas.microsoft.com/office/drawing/2014/main" xmlns="" val="2982013718"/>
                    </a:ext>
                  </a:extLst>
                </a:gridCol>
                <a:gridCol w="1481120">
                  <a:extLst>
                    <a:ext uri="{9D8B030D-6E8A-4147-A177-3AD203B41FA5}">
                      <a16:colId xmlns:a16="http://schemas.microsoft.com/office/drawing/2014/main" xmlns="" val="2161582445"/>
                    </a:ext>
                  </a:extLst>
                </a:gridCol>
                <a:gridCol w="1482241">
                  <a:extLst>
                    <a:ext uri="{9D8B030D-6E8A-4147-A177-3AD203B41FA5}">
                      <a16:colId xmlns:a16="http://schemas.microsoft.com/office/drawing/2014/main" xmlns="" val="4182506150"/>
                    </a:ext>
                  </a:extLst>
                </a:gridCol>
              </a:tblGrid>
              <a:tr h="7078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 smtClean="0">
                          <a:effectLst/>
                          <a:latin typeface="Candara" panose="020E0502030303020204" pitchFamily="34" charset="0"/>
                        </a:rPr>
                        <a:t>Ug. </a:t>
                      </a: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</a:rPr>
                        <a:t>br.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</a:rPr>
                        <a:t>Vrsta ugovora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</a:rPr>
                        <a:t>Procijenjeni datum početka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</a:rPr>
                        <a:t>Procijenjeni datum završetka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</a:rPr>
                        <a:t>Procijenjena vrijednost bez PDV-a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</a:rPr>
                        <a:t>Procijenjena vrijednost s PDV-om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2209028"/>
                  </a:ext>
                </a:extLst>
              </a:tr>
              <a:tr h="4718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ndara" panose="020E0502030303020204" pitchFamily="34" charset="0"/>
                        </a:rPr>
                        <a:t>1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  <a:latin typeface="Candara" panose="020E0502030303020204" pitchFamily="34" charset="0"/>
                        </a:rPr>
                        <a:t>Ugovor o izvođenju radova rekonstrukcije palače Amadeo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</a:rPr>
                        <a:t>12/2019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</a:rPr>
                        <a:t>11/2021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37.205.000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14414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46.506.250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14414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61077422"/>
                  </a:ext>
                </a:extLst>
              </a:tr>
              <a:tr h="5551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ndara" panose="020E0502030303020204" pitchFamily="34" charset="0"/>
                        </a:rPr>
                        <a:t>2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  <a:latin typeface="Candara" panose="020E0502030303020204" pitchFamily="34" charset="0"/>
                        </a:rPr>
                        <a:t>Nabava opreme muzeja uključivo nabavu multimedijske i laboratorijske opreme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</a:rPr>
                        <a:t>09/2021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</a:rPr>
                        <a:t>6/2022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34.500.000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14414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43.125.000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14414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5414689"/>
                  </a:ext>
                </a:extLst>
              </a:tr>
              <a:tr h="4718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ndara" panose="020E0502030303020204" pitchFamily="34" charset="0"/>
                        </a:rPr>
                        <a:t>3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  <a:latin typeface="Candara" panose="020E0502030303020204" pitchFamily="34" charset="0"/>
                        </a:rPr>
                        <a:t>Provođenje usluga definiranih Marketing planom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Candara" panose="020E0502030303020204" pitchFamily="34" charset="0"/>
                        </a:rPr>
                        <a:t>07/2019</a:t>
                      </a:r>
                      <a:endParaRPr lang="en-AU" sz="1600" b="1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</a:rPr>
                        <a:t>7/2022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1.199.000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14414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248.750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14414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60550413"/>
                  </a:ext>
                </a:extLst>
              </a:tr>
              <a:tr h="5551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ndara" panose="020E0502030303020204" pitchFamily="34" charset="0"/>
                        </a:rPr>
                        <a:t>4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  <a:latin typeface="Candara" panose="020E0502030303020204" pitchFamily="34" charset="0"/>
                        </a:rPr>
                        <a:t>Provođenje usluga definiranih Komunikacijskom strategijom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Candara" panose="020E0502030303020204" pitchFamily="34" charset="0"/>
                        </a:rPr>
                        <a:t>07/2019</a:t>
                      </a:r>
                      <a:endParaRPr lang="en-AU" sz="1600" b="1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</a:rPr>
                        <a:t>7/2022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525.000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14414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656.250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14414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44025546"/>
                  </a:ext>
                </a:extLst>
              </a:tr>
              <a:tr h="4718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ndara" panose="020E0502030303020204" pitchFamily="34" charset="0"/>
                        </a:rPr>
                        <a:t>6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  <a:latin typeface="Candara" panose="020E0502030303020204" pitchFamily="34" charset="0"/>
                        </a:rPr>
                        <a:t>Ugovor o konzultantskim uslugama vođenja projekta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Candara" panose="020E0502030303020204" pitchFamily="34" charset="0"/>
                        </a:rPr>
                        <a:t>07/2019</a:t>
                      </a:r>
                      <a:endParaRPr lang="en-AU" sz="1600" b="1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</a:rPr>
                        <a:t>09/2022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1.389.000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14414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1.736.250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14414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12317905"/>
                  </a:ext>
                </a:extLst>
              </a:tr>
              <a:tr h="4718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ndara" panose="020E0502030303020204" pitchFamily="34" charset="0"/>
                        </a:rPr>
                        <a:t>7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  <a:latin typeface="Candara" panose="020E0502030303020204" pitchFamily="34" charset="0"/>
                        </a:rPr>
                        <a:t>Ugovor o stručnom i projektantskom nadzoru radova rekonstrukcije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Candara" panose="020E0502030303020204" pitchFamily="34" charset="0"/>
                        </a:rPr>
                        <a:t>11/2019</a:t>
                      </a:r>
                      <a:endParaRPr lang="en-AU" sz="1600" b="1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</a:rPr>
                        <a:t>08/2022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1.714.950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14414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2.143.688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14414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48180411"/>
                  </a:ext>
                </a:extLst>
              </a:tr>
              <a:tr h="6482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ndara" panose="020E0502030303020204" pitchFamily="34" charset="0"/>
                        </a:rPr>
                        <a:t>8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  <a:latin typeface="Candara" panose="020E0502030303020204" pitchFamily="34" charset="0"/>
                        </a:rPr>
                        <a:t>Ugovor o uslugama izrade natječajne dokumentacije za radove i nabavu opreme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Candara" panose="020E0502030303020204" pitchFamily="34" charset="0"/>
                        </a:rPr>
                        <a:t>03/2019</a:t>
                      </a:r>
                      <a:endParaRPr lang="en-AU" sz="1600" b="1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</a:rPr>
                        <a:t>12/2019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ndara" panose="020E0502030303020204" pitchFamily="34" charset="0"/>
                        </a:rPr>
                        <a:t>199.000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14414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248.750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14414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700024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444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68184" y="178583"/>
            <a:ext cx="6863644" cy="759125"/>
          </a:xfrm>
        </p:spPr>
        <p:txBody>
          <a:bodyPr/>
          <a:lstStyle/>
          <a:p>
            <a:pPr algn="ctr"/>
            <a:r>
              <a:rPr lang="en-GB" sz="3200" dirty="0">
                <a:latin typeface="Candara" panose="020E0502030303020204" pitchFamily="34" charset="0"/>
              </a:rPr>
              <a:t>PE 1: CBA </a:t>
            </a:r>
            <a:r>
              <a:rPr lang="en-GB" sz="3200" dirty="0" err="1">
                <a:latin typeface="Candara" panose="020E0502030303020204" pitchFamily="34" charset="0"/>
              </a:rPr>
              <a:t>analiza</a:t>
            </a:r>
            <a:r>
              <a:rPr lang="en-GB" sz="3200" dirty="0">
                <a:latin typeface="Candara" panose="020E0502030303020204" pitchFamily="34" charset="0"/>
              </a:rPr>
              <a:t> &amp; PP </a:t>
            </a:r>
            <a:r>
              <a:rPr lang="en-GB" sz="3200" dirty="0" err="1">
                <a:latin typeface="Candara" panose="020E0502030303020204" pitchFamily="34" charset="0"/>
              </a:rPr>
              <a:t>faza</a:t>
            </a:r>
            <a:r>
              <a:rPr lang="en-GB" sz="3200" dirty="0">
                <a:latin typeface="Candara" panose="020E0502030303020204" pitchFamily="34" charset="0"/>
              </a:rPr>
              <a:t> II.</a:t>
            </a:r>
            <a:r>
              <a:rPr lang="hr-HR" sz="2800" dirty="0">
                <a:latin typeface="Candara" panose="020E0502030303020204" pitchFamily="34" charset="0"/>
              </a:rPr>
              <a:t/>
            </a:r>
            <a:br>
              <a:rPr lang="hr-HR" sz="2800" dirty="0">
                <a:latin typeface="Candara" panose="020E0502030303020204" pitchFamily="34" charset="0"/>
              </a:rPr>
            </a:br>
            <a:r>
              <a:rPr lang="hr-HR" sz="2800" dirty="0">
                <a:latin typeface="Candara" panose="020E0502030303020204" pitchFamily="34" charset="0"/>
              </a:rPr>
              <a:t/>
            </a:r>
            <a:br>
              <a:rPr lang="hr-HR" sz="2800" dirty="0">
                <a:latin typeface="Candara" panose="020E0502030303020204" pitchFamily="34" charset="0"/>
              </a:rPr>
            </a:br>
            <a:endParaRPr lang="en-US" sz="2800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CFF41C6-D691-46A3-83E4-123A9B704DC2}"/>
              </a:ext>
            </a:extLst>
          </p:cNvPr>
          <p:cNvSpPr/>
          <p:nvPr/>
        </p:nvSpPr>
        <p:spPr>
          <a:xfrm>
            <a:off x="0" y="0"/>
            <a:ext cx="982133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AF8942E-40AE-4451-8C1B-75974EAAE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1970" y="6162995"/>
            <a:ext cx="1572904" cy="6950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4A47DFA-5CD1-4C76-B888-EFCE5F2F9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9547" y="6162995"/>
            <a:ext cx="646232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C8B30D-1B11-44CC-9036-F4C6121DC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624" y="6382470"/>
            <a:ext cx="2505673" cy="25605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636852"/>
              </p:ext>
            </p:extLst>
          </p:nvPr>
        </p:nvGraphicFramePr>
        <p:xfrm>
          <a:off x="2161942" y="951863"/>
          <a:ext cx="8256690" cy="53107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762469">
                  <a:extLst>
                    <a:ext uri="{9D8B030D-6E8A-4147-A177-3AD203B41FA5}">
                      <a16:colId xmlns:a16="http://schemas.microsoft.com/office/drawing/2014/main" xmlns="" val="68090490"/>
                    </a:ext>
                  </a:extLst>
                </a:gridCol>
                <a:gridCol w="2494221">
                  <a:extLst>
                    <a:ext uri="{9D8B030D-6E8A-4147-A177-3AD203B41FA5}">
                      <a16:colId xmlns:a16="http://schemas.microsoft.com/office/drawing/2014/main" xmlns="" val="2180711098"/>
                    </a:ext>
                  </a:extLst>
                </a:gridCol>
              </a:tblGrid>
              <a:tr h="359373">
                <a:tc>
                  <a:txBody>
                    <a:bodyPr/>
                    <a:lstStyle/>
                    <a:p>
                      <a:pPr marL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</a:rPr>
                        <a:t>IZRAČUN EKONOMSKE KORISTI PROJEKTA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r>
                        <a:rPr lang="hr-HR" sz="1600" b="1" dirty="0" smtClean="0">
                          <a:effectLst/>
                          <a:latin typeface="Candara" panose="020E0502030303020204" pitchFamily="34" charset="0"/>
                        </a:rPr>
                        <a:t>iznos (hrk)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5034577"/>
                  </a:ext>
                </a:extLst>
              </a:tr>
              <a:tr h="319443">
                <a:tc>
                  <a:txBody>
                    <a:bodyPr/>
                    <a:lstStyle/>
                    <a:p>
                      <a:pPr marL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ndara" panose="020E0502030303020204" pitchFamily="34" charset="0"/>
                        </a:rPr>
                        <a:t>Investicijski troškovi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96.545.888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778381"/>
                  </a:ext>
                </a:extLst>
              </a:tr>
              <a:tr h="319443">
                <a:tc>
                  <a:txBody>
                    <a:bodyPr/>
                    <a:lstStyle/>
                    <a:p>
                      <a:pPr marL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ndara" panose="020E0502030303020204" pitchFamily="34" charset="0"/>
                        </a:rPr>
                        <a:t>Operativni troškovi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8.283.402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2516653"/>
                  </a:ext>
                </a:extLst>
              </a:tr>
              <a:tr h="359373">
                <a:tc>
                  <a:txBody>
                    <a:bodyPr/>
                    <a:lstStyle/>
                    <a:p>
                      <a:pPr marL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ndara" panose="020E0502030303020204" pitchFamily="34" charset="0"/>
                        </a:rPr>
                        <a:t>UKUPNI TROŠKOVI</a:t>
                      </a:r>
                      <a:endParaRPr lang="en-AU" sz="1600" b="1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ndara" panose="020E0502030303020204" pitchFamily="34" charset="0"/>
                        </a:rPr>
                        <a:t>104.829.402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5655683"/>
                  </a:ext>
                </a:extLst>
              </a:tr>
              <a:tr h="319443">
                <a:tc>
                  <a:txBody>
                    <a:bodyPr/>
                    <a:lstStyle/>
                    <a:p>
                      <a:pPr marL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ndara" panose="020E0502030303020204" pitchFamily="34" charset="0"/>
                        </a:rPr>
                        <a:t>Neto prihod projekta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2.220.926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10752836"/>
                  </a:ext>
                </a:extLst>
              </a:tr>
              <a:tr h="319443">
                <a:tc>
                  <a:txBody>
                    <a:bodyPr/>
                    <a:lstStyle/>
                    <a:p>
                      <a:pPr marL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ndara" panose="020E0502030303020204" pitchFamily="34" charset="0"/>
                        </a:rPr>
                        <a:t>Inkrementalna korist zaštita vrijdnosti kulturne baštine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121.367.522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75705221"/>
                  </a:ext>
                </a:extLst>
              </a:tr>
              <a:tr h="319443">
                <a:tc>
                  <a:txBody>
                    <a:bodyPr/>
                    <a:lstStyle/>
                    <a:p>
                      <a:pPr marL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ndara" panose="020E0502030303020204" pitchFamily="34" charset="0"/>
                        </a:rPr>
                        <a:t>Potrošnja novih turista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23.625.000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7086438"/>
                  </a:ext>
                </a:extLst>
              </a:tr>
              <a:tr h="319443">
                <a:tc>
                  <a:txBody>
                    <a:bodyPr/>
                    <a:lstStyle/>
                    <a:p>
                      <a:pPr marL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ndara" panose="020E0502030303020204" pitchFamily="34" charset="0"/>
                        </a:rPr>
                        <a:t>Koristi od dodatnih noćenja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31.500.000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8242942"/>
                  </a:ext>
                </a:extLst>
              </a:tr>
              <a:tr h="319443">
                <a:tc>
                  <a:txBody>
                    <a:bodyPr/>
                    <a:lstStyle/>
                    <a:p>
                      <a:pPr marL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ndara" panose="020E0502030303020204" pitchFamily="34" charset="0"/>
                        </a:rPr>
                        <a:t>Koristi od posjetitelja kulturnih događanja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15.000.000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71016410"/>
                  </a:ext>
                </a:extLst>
              </a:tr>
              <a:tr h="319443">
                <a:tc>
                  <a:txBody>
                    <a:bodyPr/>
                    <a:lstStyle/>
                    <a:p>
                      <a:pPr marL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ndara" panose="020E0502030303020204" pitchFamily="34" charset="0"/>
                        </a:rPr>
                        <a:t>Korist za razvoj ljudskog potencijala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10.800.000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94941885"/>
                  </a:ext>
                </a:extLst>
              </a:tr>
              <a:tr h="319443">
                <a:tc>
                  <a:txBody>
                    <a:bodyPr/>
                    <a:lstStyle/>
                    <a:p>
                      <a:pPr marL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ndara" panose="020E0502030303020204" pitchFamily="34" charset="0"/>
                        </a:rPr>
                        <a:t>Korist od novog zapošljavanja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9.144.360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89639131"/>
                  </a:ext>
                </a:extLst>
              </a:tr>
              <a:tr h="359373">
                <a:tc>
                  <a:txBody>
                    <a:bodyPr/>
                    <a:lstStyle/>
                    <a:p>
                      <a:pPr marL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ndara" panose="020E0502030303020204" pitchFamily="34" charset="0"/>
                        </a:rPr>
                        <a:t>UKUPNE KORISTI</a:t>
                      </a:r>
                      <a:endParaRPr lang="en-AU" sz="1600" b="1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ndara" panose="020E0502030303020204" pitchFamily="34" charset="0"/>
                        </a:rPr>
                        <a:t>213.657.808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89735853"/>
                  </a:ext>
                </a:extLst>
              </a:tr>
              <a:tr h="359373">
                <a:tc>
                  <a:txBody>
                    <a:bodyPr/>
                    <a:lstStyle/>
                    <a:p>
                      <a:pPr marL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ndara" panose="020E0502030303020204" pitchFamily="34" charset="0"/>
                        </a:rPr>
                        <a:t>NETO EKONOMSKE KORISTI</a:t>
                      </a:r>
                      <a:endParaRPr lang="en-AU" sz="1600" b="1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ndara" panose="020E0502030303020204" pitchFamily="34" charset="0"/>
                        </a:rPr>
                        <a:t>108.828.518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4692058"/>
                  </a:ext>
                </a:extLst>
              </a:tr>
              <a:tr h="319443">
                <a:tc>
                  <a:txBody>
                    <a:bodyPr/>
                    <a:lstStyle/>
                    <a:p>
                      <a:pPr marL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ndara" panose="020E0502030303020204" pitchFamily="34" charset="0"/>
                        </a:rPr>
                        <a:t>Diskontirani ekonomski trošak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87.269.407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16525214"/>
                  </a:ext>
                </a:extLst>
              </a:tr>
              <a:tr h="319443">
                <a:tc>
                  <a:txBody>
                    <a:bodyPr/>
                    <a:lstStyle/>
                    <a:p>
                      <a:pPr marL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ndara" panose="020E0502030303020204" pitchFamily="34" charset="0"/>
                        </a:rPr>
                        <a:t>Diskontirana ekonomska koristi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121.753.962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67076079"/>
                  </a:ext>
                </a:extLst>
              </a:tr>
              <a:tr h="359373">
                <a:tc>
                  <a:txBody>
                    <a:bodyPr/>
                    <a:lstStyle/>
                    <a:p>
                      <a:pPr marL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ndara" panose="020E0502030303020204" pitchFamily="34" charset="0"/>
                        </a:rPr>
                        <a:t>Diskontirana neto ekonomska korist</a:t>
                      </a:r>
                      <a:endParaRPr lang="en-AU" sz="1600" b="1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ndara" panose="020E0502030303020204" pitchFamily="34" charset="0"/>
                        </a:rPr>
                        <a:t>34.484.555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33572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201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686" y="277145"/>
            <a:ext cx="7727275" cy="1155526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Candara" panose="020E0502030303020204" pitchFamily="34" charset="0"/>
              </a:rPr>
              <a:t>PE 2: </a:t>
            </a:r>
            <a:r>
              <a:rPr lang="hr-HR" sz="3600" dirty="0" err="1">
                <a:latin typeface="Candara" panose="020E0502030303020204" pitchFamily="34" charset="0"/>
              </a:rPr>
              <a:t>P</a:t>
            </a:r>
            <a:r>
              <a:rPr lang="en-GB" sz="3600" dirty="0" err="1" smtClean="0">
                <a:latin typeface="Candara" panose="020E0502030303020204" pitchFamily="34" charset="0"/>
              </a:rPr>
              <a:t>rojektna</a:t>
            </a:r>
            <a:r>
              <a:rPr lang="en-GB" sz="3600" dirty="0" smtClean="0">
                <a:latin typeface="Candara" panose="020E0502030303020204" pitchFamily="34" charset="0"/>
              </a:rPr>
              <a:t> </a:t>
            </a:r>
            <a:r>
              <a:rPr lang="en-GB" sz="3600" dirty="0" err="1">
                <a:latin typeface="Candara" panose="020E0502030303020204" pitchFamily="34" charset="0"/>
              </a:rPr>
              <a:t>dokumentacija</a:t>
            </a:r>
            <a:r>
              <a:rPr lang="en-GB" sz="3600" dirty="0">
                <a:latin typeface="Candara" panose="020E0502030303020204" pitchFamily="34" charset="0"/>
              </a:rPr>
              <a:t> </a:t>
            </a:r>
            <a:r>
              <a:rPr lang="hr-HR" sz="3600" dirty="0" smtClean="0">
                <a:latin typeface="Candara" panose="020E0502030303020204" pitchFamily="34" charset="0"/>
              </a:rPr>
              <a:t/>
            </a:r>
            <a:br>
              <a:rPr lang="hr-HR" sz="3600" dirty="0" smtClean="0">
                <a:latin typeface="Candara" panose="020E0502030303020204" pitchFamily="34" charset="0"/>
              </a:rPr>
            </a:br>
            <a:r>
              <a:rPr lang="en-GB" sz="3600" dirty="0" smtClean="0">
                <a:latin typeface="Candara" panose="020E0502030303020204" pitchFamily="34" charset="0"/>
              </a:rPr>
              <a:t>&amp; </a:t>
            </a:r>
            <a:r>
              <a:rPr lang="en-GB" sz="3600" dirty="0" err="1">
                <a:latin typeface="Candara" panose="020E0502030303020204" pitchFamily="34" charset="0"/>
              </a:rPr>
              <a:t>dozvole</a:t>
            </a:r>
            <a:r>
              <a:rPr lang="en-GB" sz="3600" dirty="0">
                <a:latin typeface="Candara" panose="020E0502030303020204" pitchFamily="34" charset="0"/>
              </a:rPr>
              <a:t> </a:t>
            </a:r>
            <a:r>
              <a:rPr lang="en-GB" sz="3600" dirty="0" err="1">
                <a:latin typeface="Candara" panose="020E0502030303020204" pitchFamily="34" charset="0"/>
              </a:rPr>
              <a:t>za</a:t>
            </a:r>
            <a:r>
              <a:rPr lang="en-GB" sz="3600" dirty="0">
                <a:latin typeface="Candara" panose="020E0502030303020204" pitchFamily="34" charset="0"/>
              </a:rPr>
              <a:t> </a:t>
            </a:r>
            <a:r>
              <a:rPr lang="en-GB" sz="3600" dirty="0" err="1">
                <a:latin typeface="Candara" panose="020E0502030303020204" pitchFamily="34" charset="0"/>
              </a:rPr>
              <a:t>gradnju</a:t>
            </a:r>
            <a:endParaRPr lang="hr-HR" sz="3600" dirty="0">
              <a:latin typeface="Candara" panose="020E05020303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962" y="6501180"/>
            <a:ext cx="2502936" cy="2501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89" y="1613473"/>
            <a:ext cx="3552923" cy="48877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24" y="1547766"/>
            <a:ext cx="3552922" cy="48877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92CDBD-5859-4504-9649-40C27E9AEA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"/>
            <a:ext cx="991885" cy="6858000"/>
          </a:xfrm>
          <a:prstGeom prst="rect">
            <a:avLst/>
          </a:prstGeom>
        </p:spPr>
      </p:pic>
      <p:pic>
        <p:nvPicPr>
          <p:cNvPr id="9" name="Picture 2" descr="Related image">
            <a:extLst>
              <a:ext uri="{FF2B5EF4-FFF2-40B4-BE49-F238E27FC236}">
                <a16:creationId xmlns:a16="http://schemas.microsoft.com/office/drawing/2014/main" xmlns="" id="{D04DB541-93A3-4E45-BD77-873C65F33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34195" y="1600205"/>
            <a:ext cx="6857999" cy="365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3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89190" y="355467"/>
            <a:ext cx="9753600" cy="1487862"/>
          </a:xfrm>
        </p:spPr>
        <p:txBody>
          <a:bodyPr/>
          <a:lstStyle/>
          <a:p>
            <a:pPr algn="ctr"/>
            <a:r>
              <a:rPr lang="en-GB" sz="3600" dirty="0" smtClean="0">
                <a:latin typeface="Candara" panose="020E0502030303020204" pitchFamily="34" charset="0"/>
              </a:rPr>
              <a:t>P</a:t>
            </a:r>
            <a:r>
              <a:rPr lang="hr-HR" sz="3600" dirty="0" smtClean="0">
                <a:latin typeface="Candara" panose="020E0502030303020204" pitchFamily="34" charset="0"/>
              </a:rPr>
              <a:t>E</a:t>
            </a:r>
            <a:r>
              <a:rPr lang="en-GB" sz="3600" dirty="0" smtClean="0">
                <a:latin typeface="Candara" panose="020E0502030303020204" pitchFamily="34" charset="0"/>
              </a:rPr>
              <a:t> 3a</a:t>
            </a:r>
            <a:r>
              <a:rPr lang="en-GB" sz="3600" dirty="0">
                <a:latin typeface="Candara" panose="020E0502030303020204" pitchFamily="34" charset="0"/>
              </a:rPr>
              <a:t>: </a:t>
            </a:r>
            <a:r>
              <a:rPr lang="hr-HR" sz="3600" dirty="0" err="1">
                <a:latin typeface="Candara" panose="020E0502030303020204" pitchFamily="34" charset="0"/>
              </a:rPr>
              <a:t>M</a:t>
            </a:r>
            <a:r>
              <a:rPr lang="en-GB" sz="3600" dirty="0" err="1" smtClean="0">
                <a:latin typeface="Candara" panose="020E0502030303020204" pitchFamily="34" charset="0"/>
              </a:rPr>
              <a:t>arketinški</a:t>
            </a:r>
            <a:r>
              <a:rPr lang="en-GB" sz="3600" dirty="0" smtClean="0">
                <a:latin typeface="Candara" panose="020E0502030303020204" pitchFamily="34" charset="0"/>
              </a:rPr>
              <a:t> </a:t>
            </a:r>
            <a:r>
              <a:rPr lang="en-GB" sz="3600" dirty="0">
                <a:latin typeface="Candara" panose="020E0502030303020204" pitchFamily="34" charset="0"/>
              </a:rPr>
              <a:t>plan</a:t>
            </a:r>
            <a:endParaRPr lang="hr-HR" sz="3600" dirty="0">
              <a:latin typeface="Candara" panose="020E05020303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13D4F2-BA6B-4E04-AF0E-14C63291A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9364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"/>
          <a:stretch/>
        </p:blipFill>
        <p:spPr>
          <a:xfrm>
            <a:off x="1881409" y="1283781"/>
            <a:ext cx="3847855" cy="51614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75"/>
          <a:stretch/>
        </p:blipFill>
        <p:spPr>
          <a:xfrm>
            <a:off x="6370801" y="620809"/>
            <a:ext cx="5011149" cy="6064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5962" y="6501180"/>
            <a:ext cx="2502936" cy="25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8"/>
          <a:stretch/>
        </p:blipFill>
        <p:spPr>
          <a:xfrm>
            <a:off x="6661287" y="914399"/>
            <a:ext cx="4842436" cy="59062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71651" y="243693"/>
            <a:ext cx="12091481" cy="1609344"/>
          </a:xfrm>
        </p:spPr>
        <p:txBody>
          <a:bodyPr>
            <a:normAutofit/>
          </a:bodyPr>
          <a:lstStyle/>
          <a:p>
            <a:pPr algn="ctr"/>
            <a:r>
              <a:rPr lang="en-GB" sz="3600" dirty="0" smtClean="0">
                <a:latin typeface="Candara" panose="020E0502030303020204" pitchFamily="34" charset="0"/>
              </a:rPr>
              <a:t>PE</a:t>
            </a:r>
            <a:r>
              <a:rPr lang="hr-HR" sz="3600" dirty="0" smtClean="0">
                <a:latin typeface="Candara" panose="020E0502030303020204" pitchFamily="34" charset="0"/>
              </a:rPr>
              <a:t> </a:t>
            </a:r>
            <a:r>
              <a:rPr lang="en-GB" sz="3600" dirty="0" smtClean="0">
                <a:latin typeface="Candara" panose="020E0502030303020204" pitchFamily="34" charset="0"/>
              </a:rPr>
              <a:t>3b</a:t>
            </a:r>
            <a:r>
              <a:rPr lang="en-GB" sz="3600" dirty="0">
                <a:latin typeface="Candara" panose="020E0502030303020204" pitchFamily="34" charset="0"/>
              </a:rPr>
              <a:t>: </a:t>
            </a:r>
            <a:r>
              <a:rPr lang="hr-HR" sz="3600" dirty="0" err="1">
                <a:latin typeface="Candara" panose="020E0502030303020204" pitchFamily="34" charset="0"/>
              </a:rPr>
              <a:t>K</a:t>
            </a:r>
            <a:r>
              <a:rPr lang="en-GB" sz="3600" dirty="0" err="1" smtClean="0">
                <a:latin typeface="Candara" panose="020E0502030303020204" pitchFamily="34" charset="0"/>
              </a:rPr>
              <a:t>omunikacijska</a:t>
            </a:r>
            <a:r>
              <a:rPr lang="en-GB" sz="3600" dirty="0" smtClean="0">
                <a:latin typeface="Candara" panose="020E0502030303020204" pitchFamily="34" charset="0"/>
              </a:rPr>
              <a:t> </a:t>
            </a:r>
            <a:r>
              <a:rPr lang="en-GB" sz="3600" dirty="0" err="1">
                <a:latin typeface="Candara" panose="020E0502030303020204" pitchFamily="34" charset="0"/>
              </a:rPr>
              <a:t>strategija</a:t>
            </a:r>
            <a:endParaRPr lang="hr-HR" sz="3600" dirty="0">
              <a:latin typeface="Candara" panose="020E05020303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5962" y="6501180"/>
            <a:ext cx="2502936" cy="2501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6D5C8D-EEC9-4460-8CC5-E824937405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99364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"/>
          <a:stretch/>
        </p:blipFill>
        <p:spPr>
          <a:xfrm>
            <a:off x="2023235" y="1119675"/>
            <a:ext cx="4121666" cy="54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9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0686F0-8459-478E-BDBD-EA267FE03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364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7233" y="444400"/>
            <a:ext cx="9753600" cy="1487862"/>
          </a:xfrm>
        </p:spPr>
        <p:txBody>
          <a:bodyPr/>
          <a:lstStyle/>
          <a:p>
            <a:pPr algn="ctr"/>
            <a:r>
              <a:rPr lang="en-GB" sz="3600" dirty="0">
                <a:latin typeface="Candara" panose="020E0502030303020204" pitchFamily="34" charset="0"/>
              </a:rPr>
              <a:t>PE 4: </a:t>
            </a:r>
            <a:r>
              <a:rPr lang="hr-HR" sz="3600" dirty="0" err="1">
                <a:latin typeface="Candara" panose="020E0502030303020204" pitchFamily="34" charset="0"/>
              </a:rPr>
              <a:t>P</a:t>
            </a:r>
            <a:r>
              <a:rPr lang="en-GB" sz="3600" dirty="0" err="1" smtClean="0">
                <a:latin typeface="Candara" panose="020E0502030303020204" pitchFamily="34" charset="0"/>
              </a:rPr>
              <a:t>romidžba</a:t>
            </a:r>
            <a:r>
              <a:rPr lang="en-GB" sz="3600" dirty="0" smtClean="0">
                <a:latin typeface="Candara" panose="020E0502030303020204" pitchFamily="34" charset="0"/>
              </a:rPr>
              <a:t> </a:t>
            </a:r>
            <a:r>
              <a:rPr lang="en-GB" sz="3600" dirty="0">
                <a:latin typeface="Candara" panose="020E0502030303020204" pitchFamily="34" charset="0"/>
              </a:rPr>
              <a:t>&amp; </a:t>
            </a:r>
            <a:r>
              <a:rPr lang="en-GB" sz="3600" dirty="0" err="1" smtClean="0">
                <a:latin typeface="Candara" panose="020E0502030303020204" pitchFamily="34" charset="0"/>
              </a:rPr>
              <a:t>vidljivost</a:t>
            </a:r>
            <a:r>
              <a:rPr lang="hr-HR" sz="3600" dirty="0" smtClean="0">
                <a:latin typeface="Candara" panose="020E0502030303020204" pitchFamily="34" charset="0"/>
              </a:rPr>
              <a:t> projekta</a:t>
            </a:r>
            <a:endParaRPr lang="hr-HR" sz="3600" dirty="0">
              <a:latin typeface="Candara" panose="020E0502030303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29" y="1707874"/>
            <a:ext cx="3199385" cy="43077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055" y="1698147"/>
            <a:ext cx="3199385" cy="43077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045" y="1698926"/>
            <a:ext cx="3199385" cy="4307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5962" y="6501180"/>
            <a:ext cx="2502936" cy="25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8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93734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67" y="484628"/>
            <a:ext cx="9753600" cy="1487862"/>
          </a:xfrm>
        </p:spPr>
        <p:txBody>
          <a:bodyPr/>
          <a:lstStyle/>
          <a:p>
            <a:pPr algn="ctr"/>
            <a:r>
              <a:rPr lang="en-GB" sz="4000" dirty="0">
                <a:latin typeface="Candara" panose="020E0502030303020204" pitchFamily="34" charset="0"/>
              </a:rPr>
              <a:t>PE 4: </a:t>
            </a:r>
            <a:r>
              <a:rPr lang="hr-HR" sz="4000" dirty="0" err="1">
                <a:latin typeface="Candara" panose="020E0502030303020204" pitchFamily="34" charset="0"/>
              </a:rPr>
              <a:t>P</a:t>
            </a:r>
            <a:r>
              <a:rPr lang="en-GB" sz="4000" dirty="0" err="1" smtClean="0">
                <a:latin typeface="Candara" panose="020E0502030303020204" pitchFamily="34" charset="0"/>
              </a:rPr>
              <a:t>romidžba</a:t>
            </a:r>
            <a:r>
              <a:rPr lang="en-GB" sz="4000" dirty="0" smtClean="0">
                <a:latin typeface="Candara" panose="020E0502030303020204" pitchFamily="34" charset="0"/>
              </a:rPr>
              <a:t> </a:t>
            </a:r>
            <a:r>
              <a:rPr lang="en-GB" sz="4000" dirty="0">
                <a:latin typeface="Candara" panose="020E0502030303020204" pitchFamily="34" charset="0"/>
              </a:rPr>
              <a:t>&amp; </a:t>
            </a:r>
            <a:r>
              <a:rPr lang="en-GB" sz="4000" dirty="0" err="1" smtClean="0">
                <a:latin typeface="Candara" panose="020E0502030303020204" pitchFamily="34" charset="0"/>
              </a:rPr>
              <a:t>vidljivost</a:t>
            </a:r>
            <a:r>
              <a:rPr lang="hr-HR" sz="4000" dirty="0" smtClean="0">
                <a:latin typeface="Candara" panose="020E0502030303020204" pitchFamily="34" charset="0"/>
              </a:rPr>
              <a:t> projekta</a:t>
            </a:r>
            <a:endParaRPr lang="hr-HR" sz="4000" dirty="0">
              <a:latin typeface="Candara" panose="020E05020303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5962" y="6501180"/>
            <a:ext cx="2502936" cy="2501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6" y="1778520"/>
            <a:ext cx="5915793" cy="41833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452" y="1778520"/>
            <a:ext cx="5915793" cy="418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8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51F587-89AE-40E7-8D9C-715CB4FF3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364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" y="668416"/>
            <a:ext cx="9753600" cy="1487862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latin typeface="Candara" panose="020E0502030303020204" pitchFamily="34" charset="0"/>
              </a:rPr>
              <a:t>PE 4: </a:t>
            </a:r>
            <a:r>
              <a:rPr lang="hr-HR" sz="4000" dirty="0" err="1">
                <a:latin typeface="Candara" panose="020E0502030303020204" pitchFamily="34" charset="0"/>
              </a:rPr>
              <a:t>P</a:t>
            </a:r>
            <a:r>
              <a:rPr lang="en-GB" sz="4000" dirty="0" err="1" smtClean="0">
                <a:latin typeface="Candara" panose="020E0502030303020204" pitchFamily="34" charset="0"/>
              </a:rPr>
              <a:t>romidžba</a:t>
            </a:r>
            <a:r>
              <a:rPr lang="en-GB" sz="4000" dirty="0" smtClean="0">
                <a:latin typeface="Candara" panose="020E0502030303020204" pitchFamily="34" charset="0"/>
              </a:rPr>
              <a:t> </a:t>
            </a:r>
            <a:r>
              <a:rPr lang="en-GB" sz="4000" dirty="0">
                <a:latin typeface="Candara" panose="020E0502030303020204" pitchFamily="34" charset="0"/>
              </a:rPr>
              <a:t>&amp; </a:t>
            </a:r>
            <a:r>
              <a:rPr lang="en-GB" sz="4000" dirty="0" err="1" smtClean="0">
                <a:latin typeface="Candara" panose="020E0502030303020204" pitchFamily="34" charset="0"/>
              </a:rPr>
              <a:t>vidljivost</a:t>
            </a:r>
            <a:r>
              <a:rPr lang="hr-HR" sz="4000" dirty="0" smtClean="0">
                <a:latin typeface="Candara" panose="020E0502030303020204" pitchFamily="34" charset="0"/>
              </a:rPr>
              <a:t> projekta</a:t>
            </a:r>
            <a:endParaRPr lang="hr-HR" sz="4000" dirty="0">
              <a:latin typeface="Candara" panose="020E05020303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12378" y="2386128"/>
            <a:ext cx="476444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latin typeface="Candara" panose="020E0502030303020204" pitchFamily="34" charset="0"/>
              </a:rPr>
              <a:t>Prezentacije: HPM, Radionica arhitekture i Ured</a:t>
            </a:r>
          </a:p>
          <a:p>
            <a:r>
              <a:rPr lang="hr-HR" dirty="0">
                <a:latin typeface="Candara" panose="020E0502030303020204" pitchFamily="34" charset="0"/>
              </a:rPr>
              <a:t>o</a:t>
            </a:r>
            <a:r>
              <a:rPr lang="hr-HR" dirty="0" smtClean="0">
                <a:latin typeface="Candara" panose="020E0502030303020204" pitchFamily="34" charset="0"/>
              </a:rPr>
              <a:t>vlaštene arhitektice Vanja Ilić</a:t>
            </a:r>
          </a:p>
          <a:p>
            <a:endParaRPr lang="en-GB" dirty="0">
              <a:latin typeface="Candara" panose="020E05020303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 err="1">
                <a:latin typeface="Candara" panose="020E0502030303020204" pitchFamily="34" charset="0"/>
              </a:rPr>
              <a:t>Siječanj</a:t>
            </a:r>
            <a:r>
              <a:rPr lang="en-GB" dirty="0">
                <a:latin typeface="Candara" panose="020E0502030303020204" pitchFamily="34" charset="0"/>
              </a:rPr>
              <a:t> </a:t>
            </a:r>
            <a:r>
              <a:rPr lang="en-GB" dirty="0" smtClean="0">
                <a:latin typeface="Candara" panose="020E0502030303020204" pitchFamily="34" charset="0"/>
              </a:rPr>
              <a:t>201</a:t>
            </a:r>
            <a:r>
              <a:rPr lang="hr-HR" dirty="0" smtClean="0">
                <a:latin typeface="Candara" panose="020E0502030303020204" pitchFamily="34" charset="0"/>
              </a:rPr>
              <a:t>7</a:t>
            </a:r>
            <a:r>
              <a:rPr lang="en-GB" dirty="0" smtClean="0">
                <a:latin typeface="Candara" panose="020E0502030303020204" pitchFamily="34" charset="0"/>
              </a:rPr>
              <a:t>. </a:t>
            </a:r>
            <a:r>
              <a:rPr lang="en-GB" dirty="0">
                <a:latin typeface="Candara" panose="020E0502030303020204" pitchFamily="34" charset="0"/>
              </a:rPr>
              <a:t>– </a:t>
            </a:r>
            <a:r>
              <a:rPr lang="hr-HR" dirty="0" err="1">
                <a:latin typeface="Candara" panose="020E0502030303020204" pitchFamily="34" charset="0"/>
              </a:rPr>
              <a:t>P</a:t>
            </a:r>
            <a:r>
              <a:rPr lang="en-GB" dirty="0" err="1">
                <a:latin typeface="Candara" panose="020E0502030303020204" pitchFamily="34" charset="0"/>
              </a:rPr>
              <a:t>alača</a:t>
            </a:r>
            <a:r>
              <a:rPr lang="en-GB" dirty="0">
                <a:latin typeface="Candara" panose="020E0502030303020204" pitchFamily="34" charset="0"/>
              </a:rPr>
              <a:t> </a:t>
            </a:r>
            <a:r>
              <a:rPr lang="en-GB" dirty="0" err="1" smtClean="0">
                <a:latin typeface="Candara" panose="020E0502030303020204" pitchFamily="34" charset="0"/>
              </a:rPr>
              <a:t>Dverce</a:t>
            </a:r>
            <a:endParaRPr lang="hr-HR" dirty="0" smtClean="0">
              <a:latin typeface="Candara" panose="020E05020303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dirty="0" smtClean="0">
                <a:latin typeface="Candara" panose="020E0502030303020204" pitchFamily="34" charset="0"/>
              </a:rPr>
              <a:t>Svibanj 2017. – Društvo arhitekata Zagreba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dirty="0" smtClean="0">
                <a:latin typeface="Candara" panose="020E0502030303020204" pitchFamily="34" charset="0"/>
              </a:rPr>
              <a:t>Prosinac 2017. </a:t>
            </a:r>
            <a:r>
              <a:rPr lang="hr-HR" dirty="0">
                <a:latin typeface="Candara" panose="020E0502030303020204" pitchFamily="34" charset="0"/>
              </a:rPr>
              <a:t>–Dan muzeja, HPM </a:t>
            </a:r>
            <a:endParaRPr lang="en-GB" dirty="0">
              <a:latin typeface="Candara" panose="020E05020303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i="1" dirty="0" err="1">
                <a:latin typeface="Candara" panose="020E0502030303020204" pitchFamily="34" charset="0"/>
              </a:rPr>
              <a:t>Travanj</a:t>
            </a:r>
            <a:r>
              <a:rPr lang="en-GB" i="1" dirty="0">
                <a:latin typeface="Candara" panose="020E0502030303020204" pitchFamily="34" charset="0"/>
              </a:rPr>
              <a:t> 2018. – </a:t>
            </a:r>
            <a:r>
              <a:rPr lang="en-GB" i="1" dirty="0" err="1">
                <a:latin typeface="Candara" panose="020E0502030303020204" pitchFamily="34" charset="0"/>
              </a:rPr>
              <a:t>Ured</a:t>
            </a:r>
            <a:r>
              <a:rPr lang="en-GB" i="1" dirty="0">
                <a:latin typeface="Candara" panose="020E0502030303020204" pitchFamily="34" charset="0"/>
              </a:rPr>
              <a:t> </a:t>
            </a:r>
            <a:r>
              <a:rPr lang="en-GB" i="1" dirty="0" err="1" smtClean="0">
                <a:latin typeface="Candara" panose="020E0502030303020204" pitchFamily="34" charset="0"/>
              </a:rPr>
              <a:t>Gradonačelnika</a:t>
            </a:r>
            <a:endParaRPr lang="en-GB" i="1" dirty="0">
              <a:latin typeface="Candara" panose="020E05020303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 err="1">
                <a:latin typeface="Candara" panose="020E0502030303020204" pitchFamily="34" charset="0"/>
              </a:rPr>
              <a:t>Svibanj</a:t>
            </a:r>
            <a:r>
              <a:rPr lang="en-GB" dirty="0">
                <a:latin typeface="Candara" panose="020E0502030303020204" pitchFamily="34" charset="0"/>
              </a:rPr>
              <a:t> 2018. – </a:t>
            </a:r>
            <a:r>
              <a:rPr lang="en-GB" dirty="0" smtClean="0">
                <a:latin typeface="Candara" panose="020E0502030303020204" pitchFamily="34" charset="0"/>
              </a:rPr>
              <a:t>MIM</a:t>
            </a:r>
            <a:r>
              <a:rPr lang="hr-HR" dirty="0">
                <a:latin typeface="Candara" panose="020E0502030303020204" pitchFamily="34" charset="0"/>
              </a:rPr>
              <a:t>,</a:t>
            </a:r>
            <a:r>
              <a:rPr lang="en-GB" dirty="0" smtClean="0">
                <a:latin typeface="Candara" panose="020E0502030303020204" pitchFamily="34" charset="0"/>
              </a:rPr>
              <a:t> </a:t>
            </a:r>
            <a:r>
              <a:rPr lang="hr-HR" dirty="0" err="1">
                <a:latin typeface="Candara" panose="020E0502030303020204" pitchFamily="34" charset="0"/>
              </a:rPr>
              <a:t>K</a:t>
            </a:r>
            <a:r>
              <a:rPr lang="en-GB" dirty="0" err="1" smtClean="0">
                <a:latin typeface="Candara" panose="020E0502030303020204" pitchFamily="34" charset="0"/>
              </a:rPr>
              <a:t>avana</a:t>
            </a:r>
            <a:r>
              <a:rPr lang="en-GB" dirty="0" smtClean="0">
                <a:latin typeface="Candara" panose="020E0502030303020204" pitchFamily="34" charset="0"/>
              </a:rPr>
              <a:t> </a:t>
            </a:r>
            <a:r>
              <a:rPr lang="en-GB" dirty="0">
                <a:latin typeface="Candara" panose="020E0502030303020204" pitchFamily="34" charset="0"/>
              </a:rPr>
              <a:t>Franck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i="1" dirty="0" err="1">
                <a:latin typeface="Candara" panose="020E0502030303020204" pitchFamily="34" charset="0"/>
              </a:rPr>
              <a:t>Srpanj</a:t>
            </a:r>
            <a:r>
              <a:rPr lang="en-GB" i="1" dirty="0">
                <a:latin typeface="Candara" panose="020E0502030303020204" pitchFamily="34" charset="0"/>
              </a:rPr>
              <a:t> 2018. – </a:t>
            </a:r>
            <a:r>
              <a:rPr lang="en-GB" i="1" dirty="0" err="1">
                <a:latin typeface="Candara" panose="020E0502030303020204" pitchFamily="34" charset="0"/>
              </a:rPr>
              <a:t>Ured</a:t>
            </a:r>
            <a:r>
              <a:rPr lang="en-GB" i="1" dirty="0">
                <a:latin typeface="Candara" panose="020E0502030303020204" pitchFamily="34" charset="0"/>
              </a:rPr>
              <a:t> </a:t>
            </a:r>
            <a:r>
              <a:rPr lang="en-GB" i="1" dirty="0" err="1">
                <a:latin typeface="Candara" panose="020E0502030303020204" pitchFamily="34" charset="0"/>
              </a:rPr>
              <a:t>zamjenice</a:t>
            </a:r>
            <a:r>
              <a:rPr lang="en-GB" i="1" dirty="0">
                <a:latin typeface="Candara" panose="020E0502030303020204" pitchFamily="34" charset="0"/>
              </a:rPr>
              <a:t> </a:t>
            </a:r>
            <a:r>
              <a:rPr lang="en-GB" i="1" dirty="0" err="1">
                <a:latin typeface="Candara" panose="020E0502030303020204" pitchFamily="34" charset="0"/>
              </a:rPr>
              <a:t>Gradonačelnika</a:t>
            </a:r>
            <a:endParaRPr lang="hr-HR" i="1" dirty="0">
              <a:latin typeface="Candara" panose="020E0502030303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5962" y="6501180"/>
            <a:ext cx="2502936" cy="2501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t="10426" r="5269"/>
          <a:stretch/>
        </p:blipFill>
        <p:spPr>
          <a:xfrm>
            <a:off x="1175656" y="2270405"/>
            <a:ext cx="5573486" cy="298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3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5511" b="20688"/>
          <a:stretch/>
        </p:blipFill>
        <p:spPr>
          <a:xfrm>
            <a:off x="1392459" y="10457"/>
            <a:ext cx="7571888" cy="6830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51F587-89AE-40E7-8D9C-715CB4FF3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9364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2459" y="668416"/>
            <a:ext cx="9753600" cy="1487862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Candara" panose="020E0502030303020204" pitchFamily="34" charset="0"/>
              </a:rPr>
              <a:t>PE </a:t>
            </a:r>
            <a:r>
              <a:rPr lang="hr-HR" sz="4000" dirty="0">
                <a:latin typeface="Candara" panose="020E0502030303020204" pitchFamily="34" charset="0"/>
              </a:rPr>
              <a:t>5</a:t>
            </a:r>
            <a:r>
              <a:rPr lang="en-GB" sz="4000" dirty="0" smtClean="0">
                <a:latin typeface="Candara" panose="020E0502030303020204" pitchFamily="34" charset="0"/>
              </a:rPr>
              <a:t>: </a:t>
            </a:r>
            <a:r>
              <a:rPr lang="hr-HR" sz="4000" dirty="0" smtClean="0">
                <a:latin typeface="Candara" panose="020E0502030303020204" pitchFamily="34" charset="0"/>
              </a:rPr>
              <a:t>Vođenje projekta</a:t>
            </a:r>
            <a:endParaRPr lang="hr-HR" sz="4000" dirty="0">
              <a:latin typeface="Candara" panose="020E0502030303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5962" y="6501180"/>
            <a:ext cx="2502936" cy="2501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28663" y="2614598"/>
            <a:ext cx="47173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 smtClean="0">
                <a:latin typeface="Candara" panose="020E0502030303020204" pitchFamily="34" charset="0"/>
              </a:rPr>
              <a:t>Korištenje </a:t>
            </a:r>
            <a:r>
              <a:rPr lang="hr-HR" sz="2000" dirty="0">
                <a:latin typeface="Candara" panose="020E0502030303020204" pitchFamily="34" charset="0"/>
              </a:rPr>
              <a:t>projektnih </a:t>
            </a:r>
            <a:r>
              <a:rPr lang="hr-HR" sz="2000" dirty="0" smtClean="0">
                <a:latin typeface="Candara" panose="020E0502030303020204" pitchFamily="34" charset="0"/>
              </a:rPr>
              <a:t>rezultata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000" dirty="0" smtClean="0">
                <a:latin typeface="Candara" panose="020E0502030303020204" pitchFamily="34" charset="0"/>
              </a:rPr>
              <a:t>Vlasništvo </a:t>
            </a:r>
            <a:r>
              <a:rPr lang="pl-PL" sz="2000" dirty="0">
                <a:latin typeface="Candara" panose="020E0502030303020204" pitchFamily="34" charset="0"/>
              </a:rPr>
              <a:t>nad projektnim </a:t>
            </a:r>
            <a:r>
              <a:rPr lang="pl-PL" sz="2000" dirty="0" smtClean="0">
                <a:latin typeface="Candara" panose="020E0502030303020204" pitchFamily="34" charset="0"/>
              </a:rPr>
              <a:t>rezultatima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000" dirty="0" smtClean="0">
                <a:latin typeface="Candara" panose="020E0502030303020204" pitchFamily="34" charset="0"/>
              </a:rPr>
              <a:t>Institucionalna </a:t>
            </a:r>
            <a:r>
              <a:rPr lang="pl-PL" sz="2000" dirty="0">
                <a:latin typeface="Candara" panose="020E0502030303020204" pitchFamily="34" charset="0"/>
              </a:rPr>
              <a:t>i organizacijska </a:t>
            </a:r>
            <a:r>
              <a:rPr lang="pl-PL" sz="2000" dirty="0" smtClean="0">
                <a:latin typeface="Candara" panose="020E0502030303020204" pitchFamily="34" charset="0"/>
              </a:rPr>
              <a:t>trajnost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 smtClean="0">
                <a:latin typeface="Candara" panose="020E0502030303020204" pitchFamily="34" charset="0"/>
              </a:rPr>
              <a:t>Ex-post praćenje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 smtClean="0">
                <a:latin typeface="Candara" panose="020E0502030303020204" pitchFamily="34" charset="0"/>
              </a:rPr>
              <a:t>Javnost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>
                <a:latin typeface="Candara" panose="020E0502030303020204" pitchFamily="34" charset="0"/>
              </a:rPr>
              <a:t>Horizontalne </a:t>
            </a:r>
            <a:r>
              <a:rPr lang="hr-HR" sz="2000" dirty="0" smtClean="0">
                <a:latin typeface="Candara" panose="020E0502030303020204" pitchFamily="34" charset="0"/>
              </a:rPr>
              <a:t>teme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 smtClean="0">
                <a:latin typeface="Candara" panose="020E0502030303020204" pitchFamily="34" charset="0"/>
              </a:rPr>
              <a:t>Opravdanje </a:t>
            </a:r>
            <a:r>
              <a:rPr lang="hr-HR" sz="2000" dirty="0">
                <a:latin typeface="Candara" panose="020E0502030303020204" pitchFamily="34" charset="0"/>
              </a:rPr>
              <a:t>usklađenosti</a:t>
            </a:r>
          </a:p>
        </p:txBody>
      </p:sp>
    </p:spTree>
    <p:extLst>
      <p:ext uri="{BB962C8B-B14F-4D97-AF65-F5344CB8AC3E}">
        <p14:creationId xmlns:p14="http://schemas.microsoft.com/office/powerpoint/2010/main" val="400523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latin typeface="Arial Nova" panose="020B0504020202020204" pitchFamily="34" charset="0"/>
              </a:rPr>
              <a:pPr/>
              <a:t>2</a:t>
            </a:fld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44480" y="377494"/>
            <a:ext cx="4229100" cy="1621619"/>
          </a:xfrm>
        </p:spPr>
        <p:txBody>
          <a:bodyPr/>
          <a:lstStyle/>
          <a:p>
            <a:r>
              <a:rPr lang="hr-HR" dirty="0">
                <a:latin typeface="Candara" panose="020E0502030303020204" pitchFamily="34" charset="0"/>
              </a:rPr>
              <a:t>OSNOVNE INFORMACIJE</a:t>
            </a:r>
            <a:r>
              <a:rPr lang="hr-HR" dirty="0">
                <a:solidFill>
                  <a:srgbClr val="00B050"/>
                </a:solidFill>
                <a:latin typeface="Candara" panose="020E0502030303020204" pitchFamily="34" charset="0"/>
              </a:rPr>
              <a:t>.</a:t>
            </a:r>
            <a:endParaRPr lang="en-US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6876" y="2021679"/>
            <a:ext cx="4592018" cy="39703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Ciljevi</a:t>
            </a:r>
            <a:r>
              <a:rPr lang="en-US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partnerskog</a:t>
            </a:r>
            <a:r>
              <a:rPr lang="en-US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projekta</a:t>
            </a:r>
            <a:r>
              <a:rPr lang="en-US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su</a:t>
            </a:r>
            <a:r>
              <a:rPr lang="en-US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</a:p>
          <a:p>
            <a:pPr marL="171450" indent="-1714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obnoviti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dograditi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i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očuvati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spomeničku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palaču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Amadeo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te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povećati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njenu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ekonomsku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vrijednost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endParaRPr lang="hr-HR" sz="1600" b="1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 marL="171450" indent="-171450"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en-US" sz="1600" b="1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 marL="171450" indent="-1714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povećati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broj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posjetitelja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i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doprinijeti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razvoju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kulturnog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turizma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novim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stalnim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postavom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suvenirnicom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i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ugostiteljskim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objektom</a:t>
            </a:r>
            <a:endParaRPr lang="hr-HR" sz="1600" b="1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 marL="171450" indent="-171450"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en-US" sz="1600" b="1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 marL="171450" indent="-1714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dodatnim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prostorom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novom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opremom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i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laboratorijima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jačati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znanstveno-istraživačke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djelatnosti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Muzeja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za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potrebe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gospodarstva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te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doprinijeti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zapošljavanju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i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gospodarskom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rastu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5998" y="2804802"/>
            <a:ext cx="5524501" cy="1354868"/>
          </a:xfrm>
          <a:prstGeom prst="rect">
            <a:avLst/>
          </a:prstGeom>
          <a:noFill/>
          <a:ln w="63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Arial Nova" panose="020B05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5998" y="1189338"/>
            <a:ext cx="5524501" cy="1354868"/>
          </a:xfrm>
          <a:prstGeom prst="rect">
            <a:avLst/>
          </a:prstGeom>
          <a:noFill/>
          <a:ln w="63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Arial Nova" panose="020B05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5998" y="4420266"/>
            <a:ext cx="5524501" cy="1354868"/>
          </a:xfrm>
          <a:prstGeom prst="rect">
            <a:avLst/>
          </a:prstGeom>
          <a:noFill/>
          <a:ln w="63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Arial Nova" panose="020B05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18422" y="1278031"/>
            <a:ext cx="5082746" cy="27571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hr-HR" sz="1600" b="1" dirty="0">
                <a:latin typeface="Candara" panose="020E0502030303020204" pitchFamily="34" charset="0"/>
              </a:rPr>
              <a:t>PRIJAVITELJ/NOSITELJ</a:t>
            </a:r>
            <a:endParaRPr lang="en-US" sz="1600" b="1" dirty="0"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16875" y="1427881"/>
            <a:ext cx="5082746" cy="9787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Hrvatski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prirodoslovni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muzej</a:t>
            </a:r>
            <a:endParaRPr lang="hr-HR" sz="1600" b="1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>
              <a:lnSpc>
                <a:spcPct val="120000"/>
              </a:lnSpc>
            </a:pPr>
            <a:r>
              <a:rPr lang="hr-HR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PARTNER</a:t>
            </a:r>
          </a:p>
          <a:p>
            <a:pPr>
              <a:lnSpc>
                <a:spcPct val="120000"/>
              </a:lnSpc>
            </a:pPr>
            <a:r>
              <a:rPr lang="hr-HR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Grad Zagreb</a:t>
            </a:r>
            <a:endParaRPr lang="en-US" sz="1600" b="1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9678" y="2921112"/>
            <a:ext cx="5082746" cy="125444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Ukupna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vrijednost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projekta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: 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4.667.500,00 </a:t>
            </a:r>
            <a:r>
              <a:rPr lang="hr-HR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HRK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(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projektna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dokumentacija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Ukupan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iznos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bespovratnih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EU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potpora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: 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3.734.000,00 </a:t>
            </a:r>
            <a:r>
              <a:rPr lang="hr-HR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HRK</a:t>
            </a:r>
            <a:endParaRPr lang="en-US" sz="1600" b="1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Trajanje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projekta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: 01. 12. 2016. - 01. 10. 2018.</a:t>
            </a:r>
          </a:p>
        </p:txBody>
      </p:sp>
      <p:sp>
        <p:nvSpPr>
          <p:cNvPr id="15" name="Right Triangle 14"/>
          <p:cNvSpPr/>
          <p:nvPr/>
        </p:nvSpPr>
        <p:spPr>
          <a:xfrm rot="5400000" flipV="1">
            <a:off x="5942318" y="2390526"/>
            <a:ext cx="153680" cy="153680"/>
          </a:xfrm>
          <a:prstGeom prst="rtTriangle">
            <a:avLst/>
          </a:prstGeom>
          <a:noFill/>
          <a:ln w="63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Arial Nova" panose="020B0504020202020204" pitchFamily="34" charset="0"/>
            </a:endParaRPr>
          </a:p>
        </p:txBody>
      </p:sp>
      <p:sp>
        <p:nvSpPr>
          <p:cNvPr id="16" name="Right Triangle 15"/>
          <p:cNvSpPr/>
          <p:nvPr/>
        </p:nvSpPr>
        <p:spPr>
          <a:xfrm rot="5400000" flipV="1">
            <a:off x="5942318" y="5619759"/>
            <a:ext cx="153680" cy="153680"/>
          </a:xfrm>
          <a:prstGeom prst="rtTriangle">
            <a:avLst/>
          </a:prstGeom>
          <a:noFill/>
          <a:ln w="63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Arial Nova" panose="020B0504020202020204" pitchFamily="34" charset="0"/>
            </a:endParaRPr>
          </a:p>
        </p:txBody>
      </p:sp>
      <p:sp>
        <p:nvSpPr>
          <p:cNvPr id="17" name="Right Triangle 16"/>
          <p:cNvSpPr/>
          <p:nvPr/>
        </p:nvSpPr>
        <p:spPr>
          <a:xfrm rot="5400000" flipV="1">
            <a:off x="5942318" y="4006838"/>
            <a:ext cx="153680" cy="153680"/>
          </a:xfrm>
          <a:prstGeom prst="rtTriangle">
            <a:avLst/>
          </a:prstGeom>
          <a:noFill/>
          <a:ln w="63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Arial Nova" panose="020B05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C74B96D-45B4-42C2-B845-50A6B75BF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33" y="4420266"/>
            <a:ext cx="4626288" cy="13548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B7E3449-AAA4-4B18-B55B-71F59BFF6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5251" y="6070515"/>
            <a:ext cx="1570129" cy="69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D0F1BD1-2C0E-484A-8A8C-4DFAA224C3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4844" y="6117686"/>
            <a:ext cx="649553" cy="6495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C61CED8-4375-40D0-BF7A-EEBC85F99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143" y="0"/>
            <a:ext cx="99188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D77463-76C3-4D11-BA69-E561DE8D97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4108" y="6314435"/>
            <a:ext cx="2505673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3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6DD58E1-72FA-4E84-8CEF-376DC2CF2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02" y="0"/>
            <a:ext cx="991885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25960" y="990269"/>
            <a:ext cx="6414052" cy="2438731"/>
          </a:xfrm>
        </p:spPr>
        <p:txBody>
          <a:bodyPr/>
          <a:lstStyle/>
          <a:p>
            <a:r>
              <a:rPr lang="hr-HR" dirty="0" smtClean="0">
                <a:latin typeface="Candara" panose="020E0502030303020204" pitchFamily="34" charset="0"/>
              </a:rPr>
              <a:t>VIZUALIZACIJE</a:t>
            </a:r>
            <a:r>
              <a:rPr lang="hr-HR" dirty="0" smtClean="0">
                <a:solidFill>
                  <a:srgbClr val="00B050"/>
                </a:solidFill>
              </a:rPr>
              <a:t>.</a:t>
            </a:r>
            <a:br>
              <a:rPr lang="hr-HR" dirty="0" smtClean="0">
                <a:solidFill>
                  <a:srgbClr val="00B050"/>
                </a:solidFill>
              </a:rPr>
            </a:br>
            <a:r>
              <a:rPr lang="hr-HR" dirty="0" smtClean="0">
                <a:solidFill>
                  <a:srgbClr val="00B050"/>
                </a:solidFill>
                <a:latin typeface="Candara" panose="020E0502030303020204" pitchFamily="34" charset="0"/>
              </a:rPr>
              <a:t>PE 2</a:t>
            </a:r>
            <a:endParaRPr lang="en-US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FF85FB5-5B4B-4764-B683-E2F09BCAD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2986" y="6071375"/>
            <a:ext cx="1572904" cy="695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EDDEDB-9C3C-44CE-B93E-5C48ED0AA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6039" y="6153610"/>
            <a:ext cx="646232" cy="646232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xmlns="" id="{E36F6D4D-0615-46F4-B33B-7AA5573D6D9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6"/>
          <a:srcRect l="19586" t="5597" r="7661" b="11424"/>
          <a:stretch/>
        </p:blipFill>
        <p:spPr>
          <a:xfrm>
            <a:off x="139729" y="583617"/>
            <a:ext cx="6096000" cy="56907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82EBB6-AC67-4D7A-81AC-39D5C4CB7A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0810" y="6348699"/>
            <a:ext cx="2505673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6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2539AB-9173-4752-947D-18F9509B3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56" y="0"/>
            <a:ext cx="99364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29" y="0"/>
            <a:ext cx="950685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319" y="5992967"/>
            <a:ext cx="5163760" cy="7254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95530" y="126973"/>
            <a:ext cx="34964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dirty="0" smtClean="0">
                <a:latin typeface="Candara" panose="020E0502030303020204" pitchFamily="34" charset="0"/>
              </a:rPr>
              <a:t>Rekonstrukcija </a:t>
            </a:r>
          </a:p>
          <a:p>
            <a:r>
              <a:rPr lang="hr-HR" sz="4000" dirty="0" smtClean="0">
                <a:latin typeface="Candara" panose="020E0502030303020204" pitchFamily="34" charset="0"/>
              </a:rPr>
              <a:t>objekta</a:t>
            </a:r>
            <a:endParaRPr lang="hr-HR" sz="4000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6197" r="8388" b="11265"/>
          <a:stretch/>
        </p:blipFill>
        <p:spPr>
          <a:xfrm>
            <a:off x="9144000" y="2700363"/>
            <a:ext cx="2852058" cy="204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2539AB-9173-4752-947D-18F9509B3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56" y="0"/>
            <a:ext cx="99364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08" y="0"/>
            <a:ext cx="948266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066" y="5975714"/>
            <a:ext cx="5163760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3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11" y="0"/>
            <a:ext cx="962149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2539AB-9173-4752-947D-18F9509B3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556" y="0"/>
            <a:ext cx="99364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066" y="5975714"/>
            <a:ext cx="5163760" cy="725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4969" t="4778" r="7454" b="13017"/>
          <a:stretch/>
        </p:blipFill>
        <p:spPr>
          <a:xfrm>
            <a:off x="9382541" y="2449286"/>
            <a:ext cx="2656533" cy="195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7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2539AB-9173-4752-947D-18F9509B3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" y="0"/>
            <a:ext cx="99364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4632" y="6031129"/>
            <a:ext cx="5163760" cy="725487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070208"/>
              </p:ext>
            </p:extLst>
          </p:nvPr>
        </p:nvGraphicFramePr>
        <p:xfrm>
          <a:off x="1307864" y="2464465"/>
          <a:ext cx="6488598" cy="158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" name="Worksheet" r:id="rId6" imgW="5514863" imgH="1342893" progId="Excel.Sheet.12">
                  <p:embed/>
                </p:oleObj>
              </mc:Choice>
              <mc:Fallback>
                <p:oleObj name="Worksheet" r:id="rId6" imgW="5514863" imgH="134289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07864" y="2464465"/>
                        <a:ext cx="6488598" cy="1580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Placeholder 25"/>
          <p:cNvPicPr>
            <a:picLocks noGrp="1" noChangeAspect="1"/>
          </p:cNvPicPr>
          <p:nvPr>
            <p:ph type="pic" sz="quarter" idx="11"/>
          </p:nvPr>
        </p:nvPicPr>
        <p:blipFill>
          <a:blip r:embed="rId8"/>
          <a:srcRect l="11391" r="11391"/>
          <a:stretch>
            <a:fillRect/>
          </a:stretch>
        </p:blipFill>
        <p:spPr>
          <a:xfrm>
            <a:off x="8165431" y="898358"/>
            <a:ext cx="3393229" cy="455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4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048" y="4421740"/>
            <a:ext cx="3425084" cy="247980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01366" y="377923"/>
            <a:ext cx="6414052" cy="2438731"/>
          </a:xfrm>
        </p:spPr>
        <p:txBody>
          <a:bodyPr/>
          <a:lstStyle/>
          <a:p>
            <a:r>
              <a:rPr lang="pl-PL" sz="4000" dirty="0" smtClean="0">
                <a:latin typeface="Candara" panose="020E0502030303020204" pitchFamily="34" charset="0"/>
              </a:rPr>
              <a:t>Muzejski </a:t>
            </a:r>
            <a:r>
              <a:rPr lang="pl-PL" sz="4000" dirty="0">
                <a:latin typeface="Candara" panose="020E0502030303020204" pitchFamily="34" charset="0"/>
              </a:rPr>
              <a:t>sadržaji </a:t>
            </a:r>
            <a:r>
              <a:rPr lang="pl-PL" sz="4000" dirty="0" smtClean="0">
                <a:latin typeface="Candara" panose="020E0502030303020204" pitchFamily="34" charset="0"/>
              </a:rPr>
              <a:t/>
            </a:r>
            <a:br>
              <a:rPr lang="pl-PL" sz="4000" dirty="0" smtClean="0">
                <a:latin typeface="Candara" panose="020E0502030303020204" pitchFamily="34" charset="0"/>
              </a:rPr>
            </a:br>
            <a:r>
              <a:rPr lang="pl-PL" sz="4000" dirty="0" smtClean="0">
                <a:latin typeface="Candara" panose="020E0502030303020204" pitchFamily="34" charset="0"/>
              </a:rPr>
              <a:t>dobiveni </a:t>
            </a:r>
            <a:br>
              <a:rPr lang="pl-PL" sz="4000" dirty="0" smtClean="0">
                <a:latin typeface="Candara" panose="020E0502030303020204" pitchFamily="34" charset="0"/>
              </a:rPr>
            </a:br>
            <a:r>
              <a:rPr lang="pl-PL" sz="4000" dirty="0" smtClean="0">
                <a:latin typeface="Candara" panose="020E0502030303020204" pitchFamily="34" charset="0"/>
              </a:rPr>
              <a:t>rekonstrukcijom </a:t>
            </a:r>
            <a:r>
              <a:rPr lang="pl-PL" sz="4000" dirty="0">
                <a:latin typeface="Candara" panose="020E0502030303020204" pitchFamily="34" charset="0"/>
              </a:rPr>
              <a:t>objekta</a:t>
            </a:r>
            <a:endParaRPr lang="hr-HR" sz="4000" dirty="0">
              <a:latin typeface="Candara" panose="020E05020303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59" y="338755"/>
            <a:ext cx="5907536" cy="4029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9" y="2776968"/>
            <a:ext cx="2292295" cy="3060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0002" y="2686698"/>
            <a:ext cx="2956816" cy="3072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3034" y="5962119"/>
            <a:ext cx="5163760" cy="7254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594"/>
            <a:ext cx="993734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2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93870" y="370835"/>
            <a:ext cx="6414052" cy="2438731"/>
          </a:xfrm>
        </p:spPr>
        <p:txBody>
          <a:bodyPr/>
          <a:lstStyle/>
          <a:p>
            <a:r>
              <a:rPr lang="pl-PL" sz="4000" dirty="0" smtClean="0">
                <a:latin typeface="Candara" panose="020E0502030303020204" pitchFamily="34" charset="0"/>
              </a:rPr>
              <a:t>Muzejski </a:t>
            </a:r>
            <a:r>
              <a:rPr lang="pl-PL" sz="4000" dirty="0">
                <a:latin typeface="Candara" panose="020E0502030303020204" pitchFamily="34" charset="0"/>
              </a:rPr>
              <a:t>sadržaji </a:t>
            </a:r>
            <a:r>
              <a:rPr lang="pl-PL" sz="4000" dirty="0" smtClean="0">
                <a:latin typeface="Candara" panose="020E0502030303020204" pitchFamily="34" charset="0"/>
              </a:rPr>
              <a:t/>
            </a:r>
            <a:br>
              <a:rPr lang="pl-PL" sz="4000" dirty="0" smtClean="0">
                <a:latin typeface="Candara" panose="020E0502030303020204" pitchFamily="34" charset="0"/>
              </a:rPr>
            </a:br>
            <a:r>
              <a:rPr lang="pl-PL" sz="4000" dirty="0" smtClean="0">
                <a:latin typeface="Candara" panose="020E0502030303020204" pitchFamily="34" charset="0"/>
              </a:rPr>
              <a:t>dobiveni </a:t>
            </a:r>
            <a:br>
              <a:rPr lang="pl-PL" sz="4000" dirty="0" smtClean="0">
                <a:latin typeface="Candara" panose="020E0502030303020204" pitchFamily="34" charset="0"/>
              </a:rPr>
            </a:br>
            <a:r>
              <a:rPr lang="pl-PL" sz="4000" dirty="0" smtClean="0">
                <a:latin typeface="Candara" panose="020E0502030303020204" pitchFamily="34" charset="0"/>
              </a:rPr>
              <a:t>rekonstrukcijom </a:t>
            </a:r>
            <a:r>
              <a:rPr lang="pl-PL" sz="4000" dirty="0">
                <a:latin typeface="Candara" panose="020E0502030303020204" pitchFamily="34" charset="0"/>
              </a:rPr>
              <a:t>objekta</a:t>
            </a:r>
            <a:endParaRPr lang="hr-HR" sz="4000" dirty="0">
              <a:latin typeface="Candara" panose="020E0502030303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034" y="5962119"/>
            <a:ext cx="5163760" cy="7254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94"/>
            <a:ext cx="993734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021" y="761132"/>
            <a:ext cx="2603218" cy="20484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0239" y="357982"/>
            <a:ext cx="2859272" cy="27251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5166" y="3695838"/>
            <a:ext cx="2633700" cy="19935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0239" y="3695838"/>
            <a:ext cx="2914141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8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93870" y="370835"/>
            <a:ext cx="6414052" cy="2438731"/>
          </a:xfrm>
        </p:spPr>
        <p:txBody>
          <a:bodyPr/>
          <a:lstStyle/>
          <a:p>
            <a:r>
              <a:rPr lang="pl-PL" sz="4000" dirty="0" smtClean="0">
                <a:latin typeface="Candara" panose="020E0502030303020204" pitchFamily="34" charset="0"/>
              </a:rPr>
              <a:t>Muzejski </a:t>
            </a:r>
            <a:r>
              <a:rPr lang="pl-PL" sz="4000" dirty="0">
                <a:latin typeface="Candara" panose="020E0502030303020204" pitchFamily="34" charset="0"/>
              </a:rPr>
              <a:t>sadržaji </a:t>
            </a:r>
            <a:r>
              <a:rPr lang="pl-PL" sz="4000" dirty="0" smtClean="0">
                <a:latin typeface="Candara" panose="020E0502030303020204" pitchFamily="34" charset="0"/>
              </a:rPr>
              <a:t/>
            </a:r>
            <a:br>
              <a:rPr lang="pl-PL" sz="4000" dirty="0" smtClean="0">
                <a:latin typeface="Candara" panose="020E0502030303020204" pitchFamily="34" charset="0"/>
              </a:rPr>
            </a:br>
            <a:r>
              <a:rPr lang="pl-PL" sz="4000" dirty="0" smtClean="0">
                <a:latin typeface="Candara" panose="020E0502030303020204" pitchFamily="34" charset="0"/>
              </a:rPr>
              <a:t>dobiveni </a:t>
            </a:r>
            <a:br>
              <a:rPr lang="pl-PL" sz="4000" dirty="0" smtClean="0">
                <a:latin typeface="Candara" panose="020E0502030303020204" pitchFamily="34" charset="0"/>
              </a:rPr>
            </a:br>
            <a:r>
              <a:rPr lang="pl-PL" sz="4000" dirty="0" smtClean="0">
                <a:latin typeface="Candara" panose="020E0502030303020204" pitchFamily="34" charset="0"/>
              </a:rPr>
              <a:t>rekonstrukcijom </a:t>
            </a:r>
            <a:r>
              <a:rPr lang="pl-PL" sz="4000" dirty="0">
                <a:latin typeface="Candara" panose="020E0502030303020204" pitchFamily="34" charset="0"/>
              </a:rPr>
              <a:t>objekta</a:t>
            </a:r>
            <a:endParaRPr lang="hr-HR" sz="4000" dirty="0">
              <a:latin typeface="Candara" panose="020E0502030303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034" y="5962119"/>
            <a:ext cx="5163760" cy="7254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94"/>
            <a:ext cx="993734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7165" y="167180"/>
            <a:ext cx="2621507" cy="2060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801" y="179374"/>
            <a:ext cx="2566638" cy="2024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3630" y="2460939"/>
            <a:ext cx="2615411" cy="2042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9041" y="2473132"/>
            <a:ext cx="2609314" cy="20301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148" y="4658685"/>
            <a:ext cx="2645893" cy="21276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1387" y="4634299"/>
            <a:ext cx="2719052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0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59" y="350325"/>
            <a:ext cx="8692421" cy="613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739" y="263670"/>
            <a:ext cx="10729414" cy="1609344"/>
          </a:xfrm>
        </p:spPr>
        <p:txBody>
          <a:bodyPr>
            <a:noAutofit/>
          </a:bodyPr>
          <a:lstStyle/>
          <a:p>
            <a:r>
              <a:rPr lang="hr-HR" sz="3600" dirty="0">
                <a:latin typeface="Candara" panose="020E0502030303020204" pitchFamily="34" charset="0"/>
              </a:rPr>
              <a:t>PODRUM</a:t>
            </a:r>
            <a:r>
              <a:rPr lang="hr-HR" sz="3600" dirty="0">
                <a:solidFill>
                  <a:srgbClr val="00B050"/>
                </a:solidFill>
                <a:latin typeface="Candara" panose="020E0502030303020204" pitchFamily="34" charset="0"/>
              </a:rPr>
              <a:t>.</a:t>
            </a:r>
            <a:endParaRPr lang="hr-HR" sz="3600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155E39-37C4-4FDB-AE52-1ACA020E0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93648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8267" y="5994410"/>
            <a:ext cx="5163760" cy="725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1473" y="2303829"/>
            <a:ext cx="3130527" cy="2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5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751" y="-13854"/>
            <a:ext cx="94447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739" y="263670"/>
            <a:ext cx="10729414" cy="1609344"/>
          </a:xfrm>
        </p:spPr>
        <p:txBody>
          <a:bodyPr>
            <a:noAutofit/>
          </a:bodyPr>
          <a:lstStyle/>
          <a:p>
            <a:r>
              <a:rPr lang="hr-HR" sz="3600" dirty="0">
                <a:latin typeface="Candara" panose="020E0502030303020204" pitchFamily="34" charset="0"/>
              </a:rPr>
              <a:t>PODRUM</a:t>
            </a:r>
            <a:r>
              <a:rPr lang="hr-HR" sz="3600" dirty="0">
                <a:solidFill>
                  <a:srgbClr val="00B050"/>
                </a:solidFill>
                <a:latin typeface="Candara" panose="020E0502030303020204" pitchFamily="34" charset="0"/>
              </a:rPr>
              <a:t>.</a:t>
            </a:r>
            <a:endParaRPr lang="hr-HR" sz="3600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155E39-37C4-4FDB-AE52-1ACA020E0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93648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165" y="6161095"/>
            <a:ext cx="4639458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6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46469" y="408729"/>
            <a:ext cx="5336767" cy="1621619"/>
          </a:xfrm>
        </p:spPr>
        <p:txBody>
          <a:bodyPr/>
          <a:lstStyle/>
          <a:p>
            <a:pPr algn="ctr"/>
            <a:r>
              <a:rPr lang="en-AU" dirty="0">
                <a:latin typeface="Candara" panose="020E0502030303020204" pitchFamily="34" charset="0"/>
              </a:rPr>
              <a:t>KOMPONENTE I AKTIVNOSTI PROGRAMA</a:t>
            </a:r>
            <a:r>
              <a:rPr lang="hr-HR" dirty="0">
                <a:solidFill>
                  <a:srgbClr val="00B050"/>
                </a:solidFill>
                <a:latin typeface="Candara" panose="020E0502030303020204" pitchFamily="34" charset="0"/>
              </a:rPr>
              <a:t>.</a:t>
            </a:r>
            <a:endParaRPr lang="en-US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0207" y="2068444"/>
            <a:ext cx="8141980" cy="26407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Rekonstrukcija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i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dogradnja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Palače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Amadeo –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kategorija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ulaganja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Kultur</a:t>
            </a:r>
            <a:r>
              <a:rPr lang="hr-HR" sz="1600" dirty="0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n</a:t>
            </a:r>
            <a:r>
              <a:rPr lang="en-US" sz="1600" dirty="0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a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baština</a:t>
            </a:r>
            <a:endParaRPr lang="en-US" sz="1600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Novi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stalni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postav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-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kategorija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ulaganja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Kultur</a:t>
            </a:r>
            <a:r>
              <a:rPr lang="hr-HR" sz="1600" dirty="0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n</a:t>
            </a:r>
            <a:r>
              <a:rPr lang="en-US" sz="1600" dirty="0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a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baština</a:t>
            </a:r>
            <a:endParaRPr lang="en-US" sz="1600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Opremanje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Muzeja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-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kategorija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ulaganja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Kultur</a:t>
            </a:r>
            <a:r>
              <a:rPr lang="hr-HR" sz="1600" dirty="0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n</a:t>
            </a:r>
            <a:r>
              <a:rPr lang="en-US" sz="1600" dirty="0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a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baština</a:t>
            </a:r>
            <a:endParaRPr lang="en-US" sz="1600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Opremanje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laboratorija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–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kategorija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ulaganja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Znanost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i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edukacija</a:t>
            </a:r>
            <a:endParaRPr lang="en-US" sz="1600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Uvođenje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ugostiteljskih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usluga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–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kategorija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ulaganja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Smještaj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i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hrana</a:t>
            </a:r>
            <a:endParaRPr lang="en-US" sz="1600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Povećanje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pristupačnosti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Muzeja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–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kategorija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ulaganja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Pristupačnost</a:t>
            </a:r>
            <a:endParaRPr lang="en-US" sz="1600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Uvođenje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suvenirnice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–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kategorija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ulaganja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Maloprodaja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i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zanati</a:t>
            </a:r>
            <a:endParaRPr lang="en-US" sz="1600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Suradnja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i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promidžba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kulturno-turističke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ponude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–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Kategorija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ulaganja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promocija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i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vidljivost</a:t>
            </a:r>
            <a:endParaRPr lang="en-US" sz="1600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sz="1000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49664" y="4740583"/>
            <a:ext cx="5469303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PE1: CBA </a:t>
            </a:r>
            <a:r>
              <a:rPr lang="en-US" sz="1600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analiza</a:t>
            </a:r>
            <a:r>
              <a:rPr lang="en-US" sz="1600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i</a:t>
            </a:r>
            <a:r>
              <a:rPr lang="en-US" sz="1600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projektna</a:t>
            </a:r>
            <a:r>
              <a:rPr lang="en-US" sz="1600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prijava</a:t>
            </a:r>
            <a:r>
              <a:rPr lang="en-US" sz="1600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 faze </a:t>
            </a:r>
            <a:r>
              <a:rPr lang="en-US" sz="1600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izgradnje</a:t>
            </a:r>
            <a:endParaRPr lang="en-US" sz="1600" b="1" dirty="0">
              <a:solidFill>
                <a:srgbClr val="00B050">
                  <a:alpha val="80000"/>
                </a:srgbClr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PE2: </a:t>
            </a:r>
            <a:r>
              <a:rPr lang="en-US" sz="1600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cjelokupna</a:t>
            </a:r>
            <a:r>
              <a:rPr lang="en-US" sz="1600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projektna</a:t>
            </a:r>
            <a:r>
              <a:rPr lang="en-US" sz="1600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dokumentacija</a:t>
            </a:r>
            <a:r>
              <a:rPr lang="en-US" sz="1600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i</a:t>
            </a:r>
            <a:r>
              <a:rPr lang="en-US" sz="1600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dozvole</a:t>
            </a:r>
            <a:r>
              <a:rPr lang="en-US" sz="1600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 za </a:t>
            </a:r>
            <a:r>
              <a:rPr lang="en-US" sz="1600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građenje</a:t>
            </a:r>
            <a:endParaRPr lang="en-US" sz="1600" b="1" dirty="0">
              <a:solidFill>
                <a:srgbClr val="00B050">
                  <a:alpha val="80000"/>
                </a:srgbClr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PE3a &amp; b: </a:t>
            </a:r>
            <a:r>
              <a:rPr lang="en-US" sz="1600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marketinški</a:t>
            </a:r>
            <a:r>
              <a:rPr lang="en-US" sz="1600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 plan </a:t>
            </a:r>
            <a:r>
              <a:rPr lang="en-US" sz="1600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i</a:t>
            </a:r>
            <a:r>
              <a:rPr lang="en-US" sz="1600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komunikacijska</a:t>
            </a:r>
            <a:r>
              <a:rPr lang="en-US" sz="1600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strategija</a:t>
            </a:r>
            <a:endParaRPr lang="en-US" sz="1600" b="1" dirty="0">
              <a:solidFill>
                <a:srgbClr val="00B050">
                  <a:alpha val="80000"/>
                </a:srgbClr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PE4: </a:t>
            </a:r>
            <a:r>
              <a:rPr lang="en-US" sz="1600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promidžba</a:t>
            </a:r>
            <a:r>
              <a:rPr lang="en-US" sz="1600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i</a:t>
            </a:r>
            <a:r>
              <a:rPr lang="en-US" sz="1600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vidljivost</a:t>
            </a:r>
            <a:r>
              <a:rPr lang="en-US" sz="1600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projekta</a:t>
            </a:r>
            <a:endParaRPr lang="en-US" sz="1600" b="1" dirty="0">
              <a:solidFill>
                <a:srgbClr val="00B050">
                  <a:alpha val="80000"/>
                </a:srgbClr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PE5: </a:t>
            </a:r>
            <a:r>
              <a:rPr lang="en-US" sz="1600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vođenje</a:t>
            </a:r>
            <a:r>
              <a:rPr lang="en-US" sz="1600" b="1" dirty="0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rgbClr val="00B050">
                    <a:alpha val="80000"/>
                  </a:srgbClr>
                </a:solidFill>
                <a:latin typeface="Candara" panose="020E0502030303020204" pitchFamily="34" charset="0"/>
              </a:rPr>
              <a:t>projekta</a:t>
            </a:r>
            <a:endParaRPr lang="en-US" sz="1600" b="1" dirty="0">
              <a:solidFill>
                <a:srgbClr val="00B050">
                  <a:alpha val="80000"/>
                </a:srgbClr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CFF41C6-D691-46A3-83E4-123A9B704DC2}"/>
              </a:ext>
            </a:extLst>
          </p:cNvPr>
          <p:cNvSpPr/>
          <p:nvPr/>
        </p:nvSpPr>
        <p:spPr>
          <a:xfrm>
            <a:off x="0" y="0"/>
            <a:ext cx="982133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D04DB541-93A3-4E45-BD77-873C65F33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45641" y="1411641"/>
            <a:ext cx="6857999" cy="403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AF8942E-40AE-4451-8C1B-75974EAAE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1970" y="6162995"/>
            <a:ext cx="1572904" cy="6950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4A47DFA-5CD1-4C76-B888-EFCE5F2F9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9547" y="6162995"/>
            <a:ext cx="646232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8F309E-83F0-42A7-8387-D472E3EADE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556" y="6431034"/>
            <a:ext cx="2505673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0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FC5A274-764B-4D7D-9EA5-0E7FEB554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1885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4008624-467D-40C8-BE72-B8C8FA5F2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73" y="2069323"/>
            <a:ext cx="3828637" cy="2751833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xmlns="" id="{FEB605FE-76FB-4785-B499-0E6643E4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284" y="233914"/>
            <a:ext cx="6414052" cy="2438731"/>
          </a:xfrm>
        </p:spPr>
        <p:txBody>
          <a:bodyPr/>
          <a:lstStyle/>
          <a:p>
            <a:r>
              <a:rPr lang="hr-HR" sz="3600" dirty="0">
                <a:latin typeface="Candara" panose="020E0502030303020204" pitchFamily="34" charset="0"/>
              </a:rPr>
              <a:t>PRIZEMLJE</a:t>
            </a:r>
            <a:r>
              <a:rPr lang="hr-HR" dirty="0">
                <a:solidFill>
                  <a:srgbClr val="00B050"/>
                </a:solidFill>
                <a:latin typeface="Candara" panose="020E0502030303020204" pitchFamily="34" charset="0"/>
              </a:rPr>
              <a:t>.</a:t>
            </a:r>
            <a:endParaRPr lang="en-US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3" r="9863"/>
          <a:stretch>
            <a:fillRect/>
          </a:stretch>
        </p:blipFill>
        <p:spPr>
          <a:xfrm>
            <a:off x="4623492" y="0"/>
            <a:ext cx="7612049" cy="6858000"/>
          </a:xfrm>
        </p:spPr>
      </p:pic>
    </p:spTree>
    <p:extLst>
      <p:ext uri="{BB962C8B-B14F-4D97-AF65-F5344CB8AC3E}">
        <p14:creationId xmlns:p14="http://schemas.microsoft.com/office/powerpoint/2010/main" val="206690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4" y="41565"/>
            <a:ext cx="971206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FC5A274-764B-4D7D-9EA5-0E7FEB554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91885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FEB605FE-76FB-4785-B499-0E6643E4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885" y="81509"/>
            <a:ext cx="6414052" cy="2438731"/>
          </a:xfrm>
        </p:spPr>
        <p:txBody>
          <a:bodyPr/>
          <a:lstStyle/>
          <a:p>
            <a:r>
              <a:rPr lang="hr-HR" sz="3600" dirty="0">
                <a:latin typeface="Candara" panose="020E0502030303020204" pitchFamily="34" charset="0"/>
              </a:rPr>
              <a:t>PRIZEMLJE</a:t>
            </a:r>
            <a:r>
              <a:rPr lang="hr-HR" dirty="0">
                <a:solidFill>
                  <a:srgbClr val="00B050"/>
                </a:solidFill>
              </a:rPr>
              <a:t>.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9692" y="2262251"/>
            <a:ext cx="2682995" cy="241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7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04" y="-41565"/>
            <a:ext cx="971206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FC5A274-764B-4D7D-9EA5-0E7FEB554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91885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xmlns="" id="{5FF78884-2C91-418A-960A-E680C63B1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69" y="12234"/>
            <a:ext cx="6414052" cy="2438731"/>
          </a:xfrm>
        </p:spPr>
        <p:txBody>
          <a:bodyPr/>
          <a:lstStyle/>
          <a:p>
            <a:r>
              <a:rPr lang="hr-HR" sz="3600" dirty="0">
                <a:latin typeface="Candara" panose="020E0502030303020204" pitchFamily="34" charset="0"/>
              </a:rPr>
              <a:t>1</a:t>
            </a:r>
            <a:r>
              <a:rPr lang="hr-HR" sz="3600" dirty="0" smtClean="0">
                <a:latin typeface="Candara" panose="020E0502030303020204" pitchFamily="34" charset="0"/>
              </a:rPr>
              <a:t>. KAT</a:t>
            </a:r>
            <a:r>
              <a:rPr lang="hr-HR" dirty="0">
                <a:solidFill>
                  <a:srgbClr val="00B050"/>
                </a:solidFill>
              </a:rPr>
              <a:t>.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230" y="3178631"/>
            <a:ext cx="3739706" cy="2715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312" y="6158388"/>
            <a:ext cx="4639458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4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FC5A274-764B-4D7D-9EA5-0E7FEB554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1885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xmlns="" id="{5FF78884-2C91-418A-960A-E680C63B1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137" y="156723"/>
            <a:ext cx="6414052" cy="2438731"/>
          </a:xfrm>
        </p:spPr>
        <p:txBody>
          <a:bodyPr/>
          <a:lstStyle/>
          <a:p>
            <a:r>
              <a:rPr lang="hr-HR" sz="3600" dirty="0">
                <a:latin typeface="Candara" panose="020E0502030303020204" pitchFamily="34" charset="0"/>
              </a:rPr>
              <a:t>1</a:t>
            </a:r>
            <a:r>
              <a:rPr lang="hr-HR" sz="3600" dirty="0" smtClean="0">
                <a:latin typeface="Candara" panose="020E0502030303020204" pitchFamily="34" charset="0"/>
              </a:rPr>
              <a:t>. KAT</a:t>
            </a:r>
            <a:r>
              <a:rPr lang="hr-HR" dirty="0">
                <a:solidFill>
                  <a:srgbClr val="00B050"/>
                </a:solidFill>
                <a:latin typeface="Candara" panose="020E0502030303020204" pitchFamily="34" charset="0"/>
              </a:rPr>
              <a:t>.</a:t>
            </a:r>
            <a:endParaRPr lang="en-US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297"/>
            <a:ext cx="6096000" cy="44264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85" y="1388297"/>
            <a:ext cx="6056958" cy="4398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310" y="6144533"/>
            <a:ext cx="4639458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1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70" y="-41565"/>
            <a:ext cx="971206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FC5A274-764B-4D7D-9EA5-0E7FEB554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91885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xmlns="" id="{5FF78884-2C91-418A-960A-E680C63B1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328" y="61723"/>
            <a:ext cx="6414052" cy="2438731"/>
          </a:xfrm>
        </p:spPr>
        <p:txBody>
          <a:bodyPr/>
          <a:lstStyle/>
          <a:p>
            <a:r>
              <a:rPr lang="hr-HR" sz="3600" dirty="0">
                <a:latin typeface="Candara" panose="020E0502030303020204" pitchFamily="34" charset="0"/>
              </a:rPr>
              <a:t>2</a:t>
            </a:r>
            <a:r>
              <a:rPr lang="hr-HR" sz="3600" dirty="0" smtClean="0">
                <a:latin typeface="Candara" panose="020E0502030303020204" pitchFamily="34" charset="0"/>
              </a:rPr>
              <a:t>. KAT</a:t>
            </a:r>
            <a:r>
              <a:rPr lang="hr-HR" dirty="0">
                <a:solidFill>
                  <a:srgbClr val="00B050"/>
                </a:solidFill>
                <a:latin typeface="Candara" panose="020E0502030303020204" pitchFamily="34" charset="0"/>
              </a:rPr>
              <a:t>.</a:t>
            </a:r>
            <a:endParaRPr lang="en-US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6169" y="6144533"/>
            <a:ext cx="4639458" cy="548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6914" y="2621159"/>
            <a:ext cx="2858085" cy="253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1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46" y="0"/>
            <a:ext cx="944466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FC5A274-764B-4D7D-9EA5-0E7FEB554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1885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147" y="4484913"/>
            <a:ext cx="3457395" cy="24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1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31" y="0"/>
            <a:ext cx="944466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FC5A274-764B-4D7D-9EA5-0E7FEB554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1885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xmlns="" id="{5FF78884-2C91-418A-960A-E680C63B1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455" y="233914"/>
            <a:ext cx="6414052" cy="2438731"/>
          </a:xfrm>
        </p:spPr>
        <p:txBody>
          <a:bodyPr/>
          <a:lstStyle/>
          <a:p>
            <a:r>
              <a:rPr lang="hr-HR" sz="3600" dirty="0">
                <a:latin typeface="Candara" panose="020E0502030303020204" pitchFamily="34" charset="0"/>
              </a:rPr>
              <a:t>2</a:t>
            </a:r>
            <a:r>
              <a:rPr lang="hr-HR" sz="3600" dirty="0" smtClean="0">
                <a:latin typeface="Candara" panose="020E0502030303020204" pitchFamily="34" charset="0"/>
              </a:rPr>
              <a:t>. KAT</a:t>
            </a:r>
            <a:r>
              <a:rPr lang="hr-HR" dirty="0">
                <a:solidFill>
                  <a:srgbClr val="00B050"/>
                </a:solidFill>
                <a:latin typeface="Candara" panose="020E0502030303020204" pitchFamily="34" charset="0"/>
              </a:rPr>
              <a:t>.</a:t>
            </a:r>
            <a:endParaRPr lang="en-US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746" y="6144533"/>
            <a:ext cx="4639458" cy="548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7836" b="11686"/>
          <a:stretch/>
        </p:blipFill>
        <p:spPr>
          <a:xfrm>
            <a:off x="9122228" y="3744686"/>
            <a:ext cx="315421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8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FC5A274-764B-4D7D-9EA5-0E7FEB554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1885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C943D6-3BF2-48E0-927A-BC46EF0A3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1768" y="6105112"/>
            <a:ext cx="1956986" cy="55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529" y="762843"/>
            <a:ext cx="7207697" cy="5234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179" y="738342"/>
            <a:ext cx="3581684" cy="5283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73B52B-9303-4CC9-AC97-E19DA0ADF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3818" y="6269971"/>
            <a:ext cx="2505673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4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FC5A274-764B-4D7D-9EA5-0E7FEB554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1885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2794CA-401D-46B1-A186-E437754EA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792" y="6290260"/>
            <a:ext cx="2505673" cy="2560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45" y="0"/>
            <a:ext cx="464664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74E764B-03AA-4EDE-ADCC-A16B52027D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5112" y="6105112"/>
            <a:ext cx="1956986" cy="554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60" y="0"/>
            <a:ext cx="4648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1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2539AB-9173-4752-947D-18F9509B3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56" y="0"/>
            <a:ext cx="99364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313" y="6133385"/>
            <a:ext cx="4639458" cy="548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409" y="741218"/>
            <a:ext cx="3430229" cy="50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76" y="741218"/>
            <a:ext cx="3430229" cy="50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072" y="741218"/>
            <a:ext cx="3454051" cy="50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0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32829" y="562909"/>
            <a:ext cx="4229100" cy="1621619"/>
          </a:xfrm>
        </p:spPr>
        <p:txBody>
          <a:bodyPr/>
          <a:lstStyle/>
          <a:p>
            <a:pPr algn="ctr"/>
            <a:r>
              <a:rPr lang="hr-HR" dirty="0">
                <a:latin typeface="Candara" panose="020E0502030303020204" pitchFamily="34" charset="0"/>
              </a:rPr>
              <a:t>STATUS </a:t>
            </a:r>
            <a:br>
              <a:rPr lang="hr-HR" dirty="0">
                <a:latin typeface="Candara" panose="020E0502030303020204" pitchFamily="34" charset="0"/>
              </a:rPr>
            </a:br>
            <a:r>
              <a:rPr lang="hr-HR" dirty="0">
                <a:latin typeface="Candara" panose="020E0502030303020204" pitchFamily="34" charset="0"/>
              </a:rPr>
              <a:t>PROJEKTA</a:t>
            </a:r>
            <a:r>
              <a:rPr lang="hr-HR" dirty="0">
                <a:solidFill>
                  <a:srgbClr val="00B050"/>
                </a:solidFill>
                <a:latin typeface="Candara" panose="020E0502030303020204" pitchFamily="34" charset="0"/>
              </a:rPr>
              <a:t>.</a:t>
            </a:r>
            <a:endParaRPr lang="en-US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5499" y="2255433"/>
            <a:ext cx="7372133" cy="34163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dirty="0" err="1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Napravljen</a:t>
            </a:r>
            <a:r>
              <a:rPr lang="en-US" dirty="0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marketing plan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i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komunikacijska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strategija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novog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HPM-a</a:t>
            </a: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Napravljeni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idejni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glavni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i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izvedbeni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projekti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rekonstrukcije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zgrade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i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novog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stalnog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postava</a:t>
            </a:r>
            <a:endParaRPr lang="en-US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Napravljeni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troškovnici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po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svim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projektima</a:t>
            </a:r>
            <a:endParaRPr lang="en-US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Pravomoćna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lokacijska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i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građevinska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dozvola</a:t>
            </a:r>
            <a:endParaRPr lang="en-US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U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tijeku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je </a:t>
            </a:r>
            <a:r>
              <a:rPr lang="en-US" dirty="0" err="1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izrada</a:t>
            </a:r>
            <a:r>
              <a:rPr lang="en-US" dirty="0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projektne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prijave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za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gradnju</a:t>
            </a:r>
            <a:endParaRPr lang="en-US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Kontinuirano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marketinško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praćenje</a:t>
            </a:r>
            <a:endParaRPr lang="en-US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Kontinuirano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uspješno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vođenje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projekta</a:t>
            </a:r>
            <a:endParaRPr lang="en-US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120000"/>
              </a:lnSpc>
            </a:pPr>
            <a:endParaRPr lang="en-US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Procjena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vrijednosti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projekta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: </a:t>
            </a:r>
            <a:r>
              <a:rPr lang="en-US" b="1" dirty="0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96.545.888</a:t>
            </a:r>
            <a:r>
              <a:rPr lang="hr-HR" b="1" dirty="0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,00</a:t>
            </a:r>
            <a:r>
              <a:rPr lang="en-US" b="1" dirty="0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hr-HR" b="1" dirty="0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HRK</a:t>
            </a:r>
            <a:endParaRPr lang="en-US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CFF41C6-D691-46A3-83E4-123A9B704DC2}"/>
              </a:ext>
            </a:extLst>
          </p:cNvPr>
          <p:cNvSpPr/>
          <p:nvPr/>
        </p:nvSpPr>
        <p:spPr>
          <a:xfrm>
            <a:off x="0" y="0"/>
            <a:ext cx="982133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D04DB541-93A3-4E45-BD77-873C65F33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78969" y="1362868"/>
            <a:ext cx="6857999" cy="403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AF8942E-40AE-4451-8C1B-75974EAAE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1970" y="6162995"/>
            <a:ext cx="1572904" cy="6950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4A47DFA-5CD1-4C76-B888-EFCE5F2F9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9547" y="6162995"/>
            <a:ext cx="646232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DF6814-0434-4548-B9AD-BA004C5181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6541" y="6404432"/>
            <a:ext cx="2505673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2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2539AB-9173-4752-947D-18F9509B3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56" y="0"/>
            <a:ext cx="99364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02" y="0"/>
            <a:ext cx="464879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22" y="0"/>
            <a:ext cx="464879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6164" y="6161096"/>
            <a:ext cx="4639458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0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4D8C7AA-154C-43DF-B75E-66889A472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A7FD5D-2CE7-4B40-B944-EE775E88E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84" y="0"/>
            <a:ext cx="99364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23C654-AFFE-416E-94E5-B8303B250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3514" y="216497"/>
            <a:ext cx="1956986" cy="554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F763D1-BE27-4C88-83CC-73BE7F4CA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521" y="5788130"/>
            <a:ext cx="2597412" cy="777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0E5E27-DCEA-4D6F-86AF-5549D9D04A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890" y="5542973"/>
            <a:ext cx="2417298" cy="875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36F0043-CE41-406F-BCE6-14F9EF34F9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7883" y="5703051"/>
            <a:ext cx="3091249" cy="7158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361" y="1228355"/>
            <a:ext cx="2597412" cy="35773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0329" y="1228355"/>
            <a:ext cx="2943242" cy="3641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1955" y="1218425"/>
            <a:ext cx="2859624" cy="36946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23501" y="1218425"/>
            <a:ext cx="2342186" cy="365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7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962" y="6501180"/>
            <a:ext cx="2502936" cy="2501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92CDBD-5859-4504-9649-40C27E9AE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991885" cy="6858000"/>
          </a:xfrm>
          <a:prstGeom prst="rect">
            <a:avLst/>
          </a:prstGeom>
        </p:spPr>
      </p:pic>
      <p:pic>
        <p:nvPicPr>
          <p:cNvPr id="9" name="Picture 2" descr="Related image">
            <a:extLst>
              <a:ext uri="{FF2B5EF4-FFF2-40B4-BE49-F238E27FC236}">
                <a16:creationId xmlns:a16="http://schemas.microsoft.com/office/drawing/2014/main" xmlns="" id="{D04DB541-93A3-4E45-BD77-873C65F33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9976" y="1765987"/>
            <a:ext cx="6857999" cy="332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E2BF208-4867-429F-875E-63051645B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034" y="2924552"/>
            <a:ext cx="9753600" cy="1487862"/>
          </a:xfrm>
        </p:spPr>
        <p:txBody>
          <a:bodyPr/>
          <a:lstStyle/>
          <a:p>
            <a:r>
              <a:rPr lang="hr-HR" sz="3200" dirty="0">
                <a:latin typeface="Candara" panose="020E0502030303020204" pitchFamily="34" charset="0"/>
              </a:rPr>
              <a:t>Hvala vam na pažnji.  </a:t>
            </a:r>
            <a:endParaRPr lang="en-GB" sz="3200" dirty="0">
              <a:latin typeface="Candara" panose="020E0502030303020204" pitchFamily="3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201163" y="806081"/>
            <a:ext cx="4470138" cy="4658529"/>
          </a:xfrm>
        </p:spPr>
        <p:txBody>
          <a:bodyPr>
            <a:noAutofit/>
          </a:bodyPr>
          <a:lstStyle/>
          <a:p>
            <a:pPr marL="0">
              <a:spcBef>
                <a:spcPts val="0"/>
              </a:spcBef>
            </a:pPr>
            <a:r>
              <a:rPr lang="hr-HR" sz="2000" b="1" dirty="0">
                <a:latin typeface="Candara" panose="020E0502030303020204" pitchFamily="34" charset="0"/>
              </a:rPr>
              <a:t>Arsvivax d.o.o. </a:t>
            </a:r>
            <a:r>
              <a:rPr lang="hr-HR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(PE1)</a:t>
            </a:r>
          </a:p>
          <a:p>
            <a:pPr marL="0">
              <a:spcBef>
                <a:spcPts val="0"/>
              </a:spcBef>
            </a:pPr>
            <a:r>
              <a:rPr lang="en-GB" sz="2000" b="1" dirty="0" err="1">
                <a:latin typeface="Candara" panose="020E0502030303020204" pitchFamily="34" charset="0"/>
              </a:rPr>
              <a:t>Radionica</a:t>
            </a:r>
            <a:r>
              <a:rPr lang="en-GB" sz="2000" b="1" dirty="0">
                <a:latin typeface="Candara" panose="020E0502030303020204" pitchFamily="34" charset="0"/>
              </a:rPr>
              <a:t> </a:t>
            </a:r>
            <a:r>
              <a:rPr lang="en-GB" sz="2000" b="1" dirty="0" err="1">
                <a:latin typeface="Candara" panose="020E0502030303020204" pitchFamily="34" charset="0"/>
              </a:rPr>
              <a:t>arhitekture</a:t>
            </a:r>
            <a:r>
              <a:rPr lang="en-GB" sz="2000" b="1" dirty="0">
                <a:latin typeface="Candara" panose="020E0502030303020204" pitchFamily="34" charset="0"/>
              </a:rPr>
              <a:t> </a:t>
            </a:r>
            <a:r>
              <a:rPr lang="en-GB" sz="2000" b="1" dirty="0" err="1">
                <a:latin typeface="Candara" panose="020E0502030303020204" pitchFamily="34" charset="0"/>
              </a:rPr>
              <a:t>d.o.o</a:t>
            </a:r>
            <a:r>
              <a:rPr lang="en-GB" sz="2000" b="1" dirty="0">
                <a:latin typeface="Candara" panose="020E0502030303020204" pitchFamily="34" charset="0"/>
              </a:rPr>
              <a:t>.</a:t>
            </a:r>
            <a:r>
              <a:rPr lang="hr-HR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 (PE2)</a:t>
            </a:r>
            <a:endParaRPr lang="en-GB" sz="2000" b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GB" sz="2000" b="1" dirty="0" err="1">
                <a:latin typeface="Candara" panose="020E0502030303020204" pitchFamily="34" charset="0"/>
              </a:rPr>
              <a:t>Arhingtrade</a:t>
            </a:r>
            <a:r>
              <a:rPr lang="en-GB" sz="2000" b="1" dirty="0">
                <a:latin typeface="Candara" panose="020E0502030303020204" pitchFamily="34" charset="0"/>
              </a:rPr>
              <a:t> </a:t>
            </a:r>
            <a:r>
              <a:rPr lang="en-GB" sz="2000" b="1" dirty="0" err="1">
                <a:latin typeface="Candara" panose="020E0502030303020204" pitchFamily="34" charset="0"/>
              </a:rPr>
              <a:t>d.o.o</a:t>
            </a:r>
            <a:r>
              <a:rPr lang="en-GB" sz="2000" b="1" dirty="0">
                <a:latin typeface="Candara" panose="020E0502030303020204" pitchFamily="34" charset="0"/>
              </a:rPr>
              <a:t>.</a:t>
            </a:r>
          </a:p>
          <a:p>
            <a:pPr marL="0">
              <a:spcBef>
                <a:spcPts val="0"/>
              </a:spcBef>
            </a:pPr>
            <a:r>
              <a:rPr lang="en-GB" sz="2000" b="1" dirty="0" err="1">
                <a:latin typeface="Candara" panose="020E0502030303020204" pitchFamily="34" charset="0"/>
              </a:rPr>
              <a:t>Ured</a:t>
            </a:r>
            <a:r>
              <a:rPr lang="en-GB" sz="2000" b="1" dirty="0">
                <a:latin typeface="Candara" panose="020E0502030303020204" pitchFamily="34" charset="0"/>
              </a:rPr>
              <a:t> </a:t>
            </a:r>
            <a:r>
              <a:rPr lang="en-GB" sz="2000" b="1" dirty="0" err="1">
                <a:latin typeface="Candara" panose="020E0502030303020204" pitchFamily="34" charset="0"/>
              </a:rPr>
              <a:t>ovlaštene</a:t>
            </a:r>
            <a:r>
              <a:rPr lang="en-GB" sz="2000" b="1" dirty="0">
                <a:latin typeface="Candara" panose="020E0502030303020204" pitchFamily="34" charset="0"/>
              </a:rPr>
              <a:t> </a:t>
            </a:r>
            <a:r>
              <a:rPr lang="en-GB" sz="2000" b="1" dirty="0" err="1">
                <a:latin typeface="Candara" panose="020E0502030303020204" pitchFamily="34" charset="0"/>
              </a:rPr>
              <a:t>arhitektice</a:t>
            </a:r>
            <a:r>
              <a:rPr lang="en-GB" sz="2000" b="1" dirty="0">
                <a:latin typeface="Candara" panose="020E0502030303020204" pitchFamily="34" charset="0"/>
              </a:rPr>
              <a:t> </a:t>
            </a:r>
            <a:r>
              <a:rPr lang="en-GB" sz="2000" b="1" dirty="0" err="1" smtClean="0">
                <a:latin typeface="Candara" panose="020E0502030303020204" pitchFamily="34" charset="0"/>
              </a:rPr>
              <a:t>Vanj</a:t>
            </a:r>
            <a:r>
              <a:rPr lang="hr-HR" sz="2000" b="1" dirty="0" smtClean="0">
                <a:latin typeface="Candara" panose="020E0502030303020204" pitchFamily="34" charset="0"/>
              </a:rPr>
              <a:t>a</a:t>
            </a:r>
            <a:r>
              <a:rPr lang="en-GB" sz="2000" b="1" dirty="0" smtClean="0">
                <a:latin typeface="Candara" panose="020E0502030303020204" pitchFamily="34" charset="0"/>
              </a:rPr>
              <a:t> </a:t>
            </a:r>
            <a:r>
              <a:rPr lang="en-GB" sz="2000" b="1" dirty="0" err="1">
                <a:latin typeface="Candara" panose="020E0502030303020204" pitchFamily="34" charset="0"/>
              </a:rPr>
              <a:t>Ilić</a:t>
            </a:r>
            <a:endParaRPr lang="en-GB" sz="2000" b="1" dirty="0">
              <a:latin typeface="Candara" panose="020E050203030302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GB" sz="2000" dirty="0" err="1">
                <a:latin typeface="Candara" panose="020E0502030303020204" pitchFamily="34" charset="0"/>
              </a:rPr>
              <a:t>Radionica</a:t>
            </a:r>
            <a:r>
              <a:rPr lang="en-GB" sz="2000" dirty="0">
                <a:latin typeface="Candara" panose="020E0502030303020204" pitchFamily="34" charset="0"/>
              </a:rPr>
              <a:t> </a:t>
            </a:r>
            <a:r>
              <a:rPr lang="en-GB" sz="2000" dirty="0" err="1">
                <a:latin typeface="Candara" panose="020E0502030303020204" pitchFamily="34" charset="0"/>
              </a:rPr>
              <a:t>statike</a:t>
            </a:r>
            <a:r>
              <a:rPr lang="en-GB" sz="2000" dirty="0">
                <a:latin typeface="Candara" panose="020E0502030303020204" pitchFamily="34" charset="0"/>
              </a:rPr>
              <a:t> </a:t>
            </a:r>
            <a:r>
              <a:rPr lang="en-GB" sz="2000" dirty="0" err="1">
                <a:latin typeface="Candara" panose="020E0502030303020204" pitchFamily="34" charset="0"/>
              </a:rPr>
              <a:t>d.o.o</a:t>
            </a:r>
            <a:r>
              <a:rPr lang="en-GB" sz="2000" dirty="0">
                <a:latin typeface="Candara" panose="020E0502030303020204" pitchFamily="34" charset="0"/>
              </a:rPr>
              <a:t>.</a:t>
            </a:r>
          </a:p>
          <a:p>
            <a:pPr marL="0">
              <a:spcBef>
                <a:spcPts val="0"/>
              </a:spcBef>
            </a:pPr>
            <a:r>
              <a:rPr lang="en-GB" sz="2000" dirty="0" err="1">
                <a:latin typeface="Candara" panose="020E0502030303020204" pitchFamily="34" charset="0"/>
              </a:rPr>
              <a:t>Krešo</a:t>
            </a:r>
            <a:r>
              <a:rPr lang="en-GB" sz="2000" dirty="0">
                <a:latin typeface="Candara" panose="020E0502030303020204" pitchFamily="34" charset="0"/>
              </a:rPr>
              <a:t> </a:t>
            </a:r>
            <a:r>
              <a:rPr lang="hr-HR" sz="2000" dirty="0">
                <a:latin typeface="Candara" panose="020E0502030303020204" pitchFamily="34" charset="0"/>
              </a:rPr>
              <a:t>G</a:t>
            </a:r>
            <a:r>
              <a:rPr lang="en-GB" sz="2000" dirty="0" err="1">
                <a:latin typeface="Candara" panose="020E0502030303020204" pitchFamily="34" charset="0"/>
              </a:rPr>
              <a:t>eo</a:t>
            </a:r>
            <a:r>
              <a:rPr lang="en-GB" sz="2000" dirty="0">
                <a:latin typeface="Candara" panose="020E0502030303020204" pitchFamily="34" charset="0"/>
              </a:rPr>
              <a:t> </a:t>
            </a:r>
            <a:r>
              <a:rPr lang="en-GB" sz="2000" dirty="0" err="1">
                <a:latin typeface="Candara" panose="020E0502030303020204" pitchFamily="34" charset="0"/>
              </a:rPr>
              <a:t>d.o.o</a:t>
            </a:r>
            <a:r>
              <a:rPr lang="en-GB" sz="2000" dirty="0">
                <a:latin typeface="Candara" panose="020E0502030303020204" pitchFamily="34" charset="0"/>
              </a:rPr>
              <a:t>.</a:t>
            </a:r>
          </a:p>
          <a:p>
            <a:pPr marL="0">
              <a:spcBef>
                <a:spcPts val="0"/>
              </a:spcBef>
            </a:pPr>
            <a:r>
              <a:rPr lang="en-GB" sz="2000" dirty="0" err="1">
                <a:latin typeface="Candara" panose="020E0502030303020204" pitchFamily="34" charset="0"/>
              </a:rPr>
              <a:t>Hrvatski</a:t>
            </a:r>
            <a:r>
              <a:rPr lang="en-GB" sz="2000" dirty="0">
                <a:latin typeface="Candara" panose="020E0502030303020204" pitchFamily="34" charset="0"/>
              </a:rPr>
              <a:t> </a:t>
            </a:r>
            <a:r>
              <a:rPr lang="en-GB" sz="2000" dirty="0" err="1">
                <a:latin typeface="Candara" panose="020E0502030303020204" pitchFamily="34" charset="0"/>
              </a:rPr>
              <a:t>restauratorski</a:t>
            </a:r>
            <a:r>
              <a:rPr lang="en-GB" sz="2000" dirty="0">
                <a:latin typeface="Candara" panose="020E0502030303020204" pitchFamily="34" charset="0"/>
              </a:rPr>
              <a:t> </a:t>
            </a:r>
            <a:r>
              <a:rPr lang="en-GB" sz="2000" dirty="0" err="1">
                <a:latin typeface="Candara" panose="020E0502030303020204" pitchFamily="34" charset="0"/>
              </a:rPr>
              <a:t>zavod</a:t>
            </a:r>
            <a:endParaRPr lang="en-GB" sz="2000" dirty="0">
              <a:latin typeface="Candara" panose="020E050203030302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GB" sz="2000" dirty="0" err="1">
                <a:latin typeface="Candara" panose="020E0502030303020204" pitchFamily="34" charset="0"/>
              </a:rPr>
              <a:t>Promjer</a:t>
            </a:r>
            <a:r>
              <a:rPr lang="en-GB" sz="2000" dirty="0">
                <a:latin typeface="Candara" panose="020E0502030303020204" pitchFamily="34" charset="0"/>
              </a:rPr>
              <a:t> </a:t>
            </a:r>
            <a:r>
              <a:rPr lang="en-GB" sz="2000" dirty="0" err="1">
                <a:latin typeface="Candara" panose="020E0502030303020204" pitchFamily="34" charset="0"/>
              </a:rPr>
              <a:t>d.o.o</a:t>
            </a:r>
            <a:r>
              <a:rPr lang="en-GB" sz="2000" dirty="0">
                <a:latin typeface="Candara" panose="020E0502030303020204" pitchFamily="34" charset="0"/>
              </a:rPr>
              <a:t>.</a:t>
            </a:r>
          </a:p>
          <a:p>
            <a:pPr marL="0">
              <a:spcBef>
                <a:spcPts val="0"/>
              </a:spcBef>
            </a:pPr>
            <a:r>
              <a:rPr lang="en-GB" sz="2000" dirty="0">
                <a:latin typeface="Candara" panose="020E0502030303020204" pitchFamily="34" charset="0"/>
              </a:rPr>
              <a:t>Fire Protection Design </a:t>
            </a:r>
            <a:r>
              <a:rPr lang="en-GB" sz="2000" dirty="0" err="1">
                <a:latin typeface="Candara" panose="020E0502030303020204" pitchFamily="34" charset="0"/>
              </a:rPr>
              <a:t>d.o.o</a:t>
            </a:r>
            <a:r>
              <a:rPr lang="en-GB" sz="2000" dirty="0">
                <a:latin typeface="Candara" panose="020E0502030303020204" pitchFamily="34" charset="0"/>
              </a:rPr>
              <a:t>.</a:t>
            </a:r>
          </a:p>
          <a:p>
            <a:pPr marL="0">
              <a:spcBef>
                <a:spcPts val="0"/>
              </a:spcBef>
            </a:pPr>
            <a:r>
              <a:rPr lang="en-GB" sz="2000" dirty="0">
                <a:latin typeface="Candara" panose="020E0502030303020204" pitchFamily="34" charset="0"/>
              </a:rPr>
              <a:t>PPN project </a:t>
            </a:r>
            <a:r>
              <a:rPr lang="en-GB" sz="2000" dirty="0" err="1">
                <a:latin typeface="Candara" panose="020E0502030303020204" pitchFamily="34" charset="0"/>
              </a:rPr>
              <a:t>d.o.o</a:t>
            </a:r>
            <a:r>
              <a:rPr lang="en-GB" sz="2000" dirty="0">
                <a:latin typeface="Candara" panose="020E0502030303020204" pitchFamily="34" charset="0"/>
              </a:rPr>
              <a:t>.</a:t>
            </a:r>
            <a:endParaRPr lang="hr-HR" sz="2000" dirty="0">
              <a:latin typeface="Candara" panose="020E050203030302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hr-HR" sz="2000" b="1" dirty="0">
                <a:latin typeface="Candara" panose="020E0502030303020204" pitchFamily="34" charset="0"/>
              </a:rPr>
              <a:t>Hauska &amp; Partner d.o.o. </a:t>
            </a:r>
            <a:r>
              <a:rPr lang="hr-HR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(PE3)</a:t>
            </a:r>
          </a:p>
          <a:p>
            <a:pPr marL="0">
              <a:spcBef>
                <a:spcPts val="0"/>
              </a:spcBef>
            </a:pPr>
            <a:r>
              <a:rPr lang="hr-HR" sz="2000" b="1" dirty="0">
                <a:latin typeface="Candara" panose="020E0502030303020204" pitchFamily="34" charset="0"/>
              </a:rPr>
              <a:t>Link 2 d.o.o. </a:t>
            </a:r>
            <a:r>
              <a:rPr lang="hr-HR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(PE4)</a:t>
            </a:r>
          </a:p>
          <a:p>
            <a:pPr marL="0">
              <a:spcBef>
                <a:spcPts val="0"/>
              </a:spcBef>
            </a:pPr>
            <a:r>
              <a:rPr lang="hr-HR" sz="2000" b="1" dirty="0">
                <a:latin typeface="Candara" panose="020E0502030303020204" pitchFamily="34" charset="0"/>
              </a:rPr>
              <a:t>Trialogue d.o.o. </a:t>
            </a:r>
            <a:r>
              <a:rPr lang="hr-HR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(PE5</a:t>
            </a:r>
            <a:r>
              <a:rPr lang="hr-HR" sz="20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)</a:t>
            </a:r>
          </a:p>
          <a:p>
            <a:pPr marL="0">
              <a:spcBef>
                <a:spcPts val="0"/>
              </a:spcBef>
            </a:pPr>
            <a:r>
              <a:rPr lang="hr-HR" sz="2000" b="1" dirty="0" smtClean="0">
                <a:latin typeface="Candara" panose="020E0502030303020204" pitchFamily="34" charset="0"/>
              </a:rPr>
              <a:t>Hrvatski prirodoslovni muzej </a:t>
            </a:r>
            <a:r>
              <a:rPr lang="hr-HR" sz="20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(PE1-PE5)</a:t>
            </a:r>
            <a:endParaRPr lang="hr-HR" sz="20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32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66607" y="0"/>
            <a:ext cx="4229100" cy="692059"/>
          </a:xfrm>
        </p:spPr>
        <p:txBody>
          <a:bodyPr/>
          <a:lstStyle/>
          <a:p>
            <a:pPr algn="ctr"/>
            <a:r>
              <a:rPr lang="hr-HR" dirty="0">
                <a:latin typeface="Candara" panose="020E0502030303020204" pitchFamily="34" charset="0"/>
              </a:rPr>
              <a:t>VREMENSKI TIJEK</a:t>
            </a:r>
            <a:r>
              <a:rPr lang="hr-HR" dirty="0">
                <a:solidFill>
                  <a:srgbClr val="00B050"/>
                </a:solidFill>
                <a:latin typeface="Candara" panose="020E0502030303020204" pitchFamily="34" charset="0"/>
              </a:rPr>
              <a:t>.</a:t>
            </a:r>
            <a:endParaRPr lang="en-US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CFF41C6-D691-46A3-83E4-123A9B704DC2}"/>
              </a:ext>
            </a:extLst>
          </p:cNvPr>
          <p:cNvSpPr/>
          <p:nvPr/>
        </p:nvSpPr>
        <p:spPr>
          <a:xfrm>
            <a:off x="0" y="0"/>
            <a:ext cx="982133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AF8942E-40AE-4451-8C1B-75974EAAE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1970" y="6162995"/>
            <a:ext cx="1572904" cy="6950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4A47DFA-5CD1-4C76-B888-EFCE5F2F9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9547" y="6187381"/>
            <a:ext cx="646232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7CF8D8-5B58-4658-9E89-63AC9A575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870" y="6431735"/>
            <a:ext cx="2505673" cy="256054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C02E1008-A5CE-4F7A-AD96-2FEED995E2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819483"/>
              </p:ext>
            </p:extLst>
          </p:nvPr>
        </p:nvGraphicFramePr>
        <p:xfrm>
          <a:off x="982133" y="609465"/>
          <a:ext cx="10990742" cy="5666975"/>
        </p:xfrm>
        <a:graphic>
          <a:graphicData uri="http://schemas.openxmlformats.org/drawingml/2006/table">
            <a:tbl>
              <a:tblPr firstRow="1" firstCol="1" bandRow="1"/>
              <a:tblGrid>
                <a:gridCol w="7779392">
                  <a:extLst>
                    <a:ext uri="{9D8B030D-6E8A-4147-A177-3AD203B41FA5}">
                      <a16:colId xmlns:a16="http://schemas.microsoft.com/office/drawing/2014/main" xmlns="" val="3371392947"/>
                    </a:ext>
                  </a:extLst>
                </a:gridCol>
                <a:gridCol w="2291776">
                  <a:extLst>
                    <a:ext uri="{9D8B030D-6E8A-4147-A177-3AD203B41FA5}">
                      <a16:colId xmlns:a16="http://schemas.microsoft.com/office/drawing/2014/main" xmlns="" val="503639216"/>
                    </a:ext>
                  </a:extLst>
                </a:gridCol>
                <a:gridCol w="919574">
                  <a:extLst>
                    <a:ext uri="{9D8B030D-6E8A-4147-A177-3AD203B41FA5}">
                      <a16:colId xmlns:a16="http://schemas.microsoft.com/office/drawing/2014/main" xmlns="" val="390103652"/>
                    </a:ext>
                  </a:extLst>
                </a:gridCol>
              </a:tblGrid>
              <a:tr h="334085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1" dirty="0">
                          <a:effectLst/>
                          <a:latin typeface="Candara" panose="020E0502030303020204" pitchFamily="34" charset="0"/>
                        </a:rPr>
                        <a:t>Dokument / aktivnost</a:t>
                      </a:r>
                      <a:endParaRPr lang="en-AU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55D5D"/>
                      </a:solidFill>
                    </a:lnT>
                    <a:lnB w="12700" cmpd="sng">
                      <a:solidFill>
                        <a:srgbClr val="855D5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1" dirty="0">
                          <a:effectLst/>
                          <a:latin typeface="Candara" panose="020E0502030303020204" pitchFamily="34" charset="0"/>
                        </a:rPr>
                        <a:t>Datum</a:t>
                      </a:r>
                      <a:endParaRPr lang="en-AU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55D5D"/>
                      </a:solidFill>
                    </a:lnT>
                    <a:lnB w="12700" cmpd="sng">
                      <a:solidFill>
                        <a:srgbClr val="855D5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1" dirty="0">
                          <a:effectLst/>
                          <a:latin typeface="Candara" panose="020E0502030303020204" pitchFamily="34" charset="0"/>
                        </a:rPr>
                        <a:t>Status</a:t>
                      </a:r>
                      <a:endParaRPr lang="en-AU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55D5D"/>
                      </a:solidFill>
                    </a:lnT>
                    <a:lnB w="12700" cmpd="sng">
                      <a:solidFill>
                        <a:srgbClr val="855D5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68519344"/>
                  </a:ext>
                </a:extLst>
              </a:tr>
              <a:tr h="334085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Stručna koncepcija stalnog izložbenog postava HPM-a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55D5D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5D5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>
                          <a:effectLst/>
                          <a:latin typeface="Candara" panose="020E0502030303020204" pitchFamily="34" charset="0"/>
                        </a:rPr>
                        <a:t>Lipanj 2013.</a:t>
                      </a:r>
                      <a:endParaRPr lang="en-AU" sz="1400" b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55D5D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5D5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>
                          <a:effectLst/>
                          <a:latin typeface="Candara" panose="020E0502030303020204" pitchFamily="34" charset="0"/>
                        </a:rPr>
                        <a:t>gotov</a:t>
                      </a:r>
                      <a:endParaRPr lang="en-AU" sz="1400" b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55D5D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5D5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2932297"/>
                  </a:ext>
                </a:extLst>
              </a:tr>
              <a:tr h="334085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>
                          <a:effectLst/>
                          <a:latin typeface="Candara" panose="020E0502030303020204" pitchFamily="34" charset="0"/>
                        </a:rPr>
                        <a:t>Idejno rješenje rekonstrukcije i stalnog postava HPM-a</a:t>
                      </a:r>
                      <a:endParaRPr lang="en-AU" sz="1400" b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>
                          <a:effectLst/>
                          <a:latin typeface="Candara" panose="020E0502030303020204" pitchFamily="34" charset="0"/>
                        </a:rPr>
                        <a:t>Prosinac 2014.</a:t>
                      </a:r>
                      <a:endParaRPr lang="en-AU" sz="1400" b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gotov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8812224"/>
                  </a:ext>
                </a:extLst>
              </a:tr>
              <a:tr h="334085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Strateški plan Hrvatskoga prirodoslovnog muzeja 2016.-2020.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5D5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>
                          <a:effectLst/>
                          <a:latin typeface="Candara" panose="020E0502030303020204" pitchFamily="34" charset="0"/>
                        </a:rPr>
                        <a:t>Prosinac 2015.</a:t>
                      </a:r>
                      <a:endParaRPr lang="en-AU" sz="1400" b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5D5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>
                          <a:effectLst/>
                          <a:latin typeface="Candara" panose="020E0502030303020204" pitchFamily="34" charset="0"/>
                        </a:rPr>
                        <a:t>gotov</a:t>
                      </a:r>
                      <a:endParaRPr lang="en-AU" sz="1400" b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5D5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724610"/>
                  </a:ext>
                </a:extLst>
              </a:tr>
              <a:tr h="334085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Strategija kulturnog i kreativnog razvitka grada Zagreba 2015. – 2022.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>
                          <a:effectLst/>
                          <a:latin typeface="Candara" panose="020E0502030303020204" pitchFamily="34" charset="0"/>
                        </a:rPr>
                        <a:t>Veljača 2015.</a:t>
                      </a:r>
                      <a:endParaRPr lang="en-AU" sz="1400" b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>
                          <a:effectLst/>
                          <a:latin typeface="Candara" panose="020E0502030303020204" pitchFamily="34" charset="0"/>
                        </a:rPr>
                        <a:t>gotov</a:t>
                      </a:r>
                      <a:endParaRPr lang="en-AU" sz="1400" b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8670637"/>
                  </a:ext>
                </a:extLst>
              </a:tr>
              <a:tr h="334085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Procjena vrijednosti realizacije arhitektonskog i idejnog rješenja Stalnog postava HPM-a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5D5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 smtClean="0">
                          <a:effectLst/>
                          <a:latin typeface="Candara" panose="020E0502030303020204" pitchFamily="34" charset="0"/>
                        </a:rPr>
                        <a:t>Rujan 2015</a:t>
                      </a: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.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5D5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>
                          <a:effectLst/>
                          <a:latin typeface="Candara" panose="020E0502030303020204" pitchFamily="34" charset="0"/>
                        </a:rPr>
                        <a:t>gotov</a:t>
                      </a:r>
                      <a:endParaRPr lang="en-AU" sz="1400" b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5D5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5236378"/>
                  </a:ext>
                </a:extLst>
              </a:tr>
              <a:tr h="335660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>
                          <a:effectLst/>
                          <a:latin typeface="Candara" panose="020E0502030303020204" pitchFamily="34" charset="0"/>
                        </a:rPr>
                        <a:t>HPM projektna prijava za grupu aktivnosti A</a:t>
                      </a:r>
                      <a:endParaRPr lang="en-AU" sz="1400" b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Siječanj 2016.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>
                          <a:effectLst/>
                          <a:latin typeface="Candara" panose="020E0502030303020204" pitchFamily="34" charset="0"/>
                        </a:rPr>
                        <a:t>gotov</a:t>
                      </a:r>
                      <a:endParaRPr lang="en-AU" sz="1400" b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34108701"/>
                  </a:ext>
                </a:extLst>
              </a:tr>
              <a:tr h="334085">
                <a:tc gridSpan="3">
                  <a:txBody>
                    <a:bodyPr/>
                    <a:lstStyle>
                      <a:lvl1pPr marL="0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marL="0" marR="0" indent="0" algn="just" defTabSz="914318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0" dirty="0" smtClean="0">
                          <a:effectLst/>
                          <a:latin typeface="Candara" panose="020E0502030303020204" pitchFamily="34" charset="0"/>
                        </a:rPr>
                        <a:t>Marketinški plan HPM-a                                                                                                                                                                               Kolovoz</a:t>
                      </a:r>
                      <a:r>
                        <a:rPr lang="hr-HR" sz="1400" b="0" baseline="0" dirty="0" smtClean="0">
                          <a:effectLst/>
                          <a:latin typeface="Candara" panose="020E0502030303020204" pitchFamily="34" charset="0"/>
                        </a:rPr>
                        <a:t> 2017.                     gotov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5D5D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79971813"/>
                  </a:ext>
                </a:extLst>
              </a:tr>
              <a:tr h="334085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 smtClean="0">
                          <a:effectLst/>
                          <a:latin typeface="Candara" panose="020E0502030303020204" pitchFamily="34" charset="0"/>
                        </a:rPr>
                        <a:t>Komunikacijska strategija HPM-a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Kolovoz 2017.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gotov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83394695"/>
                  </a:ext>
                </a:extLst>
              </a:tr>
              <a:tr h="334085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Strateški plan Ministarstva kulture 2018. – 2020.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5D5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>
                          <a:effectLst/>
                          <a:latin typeface="Candara" panose="020E0502030303020204" pitchFamily="34" charset="0"/>
                        </a:rPr>
                        <a:t>Rujan – listopad 2017.</a:t>
                      </a:r>
                      <a:endParaRPr lang="en-AU" sz="1400" b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5D5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gotov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5D5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1440097"/>
                  </a:ext>
                </a:extLst>
              </a:tr>
              <a:tr h="334085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Geotehnički elaborat – rekonstrukcija i dogradnja zgrade HPM-a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Prosinac 2017.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gotov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32565854"/>
                  </a:ext>
                </a:extLst>
              </a:tr>
              <a:tr h="334085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Arhitektonski projekt – preuređenje dogradnja i rekonstrukcija javne zgrade i novi stalni postav HPM-a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5D5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Siječanj 2018.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5D5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gotov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5D5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9387502"/>
                  </a:ext>
                </a:extLst>
              </a:tr>
              <a:tr h="334085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Geodetski projekt – preuređenje dogradnja i rekonstrukcija javne zgrade i novi stalni postav HPM-a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Veljača 2018.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gotov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11685060"/>
                  </a:ext>
                </a:extLst>
              </a:tr>
              <a:tr h="334085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Idejni projekt Preuređenje, dogradnja i rekonstrukcija zgrade HPM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5D5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Ožujak 2018.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5D5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gotov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5D5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5661329"/>
                  </a:ext>
                </a:extLst>
              </a:tr>
              <a:tr h="334085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Glavni projekt Preuređenje, dogradnja i rekonstrukcija zgrade HPM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Svibanj 2018.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gotov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53710758"/>
                  </a:ext>
                </a:extLst>
              </a:tr>
              <a:tr h="334085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 smtClean="0">
                          <a:effectLst/>
                          <a:latin typeface="Candara" panose="020E0502030303020204" pitchFamily="34" charset="0"/>
                        </a:rPr>
                        <a:t>Izvedbeni </a:t>
                      </a: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projekt Preuređenje, dogradnja i rekonstrukcija zgrade HPM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5D5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 smtClean="0">
                          <a:effectLst/>
                          <a:latin typeface="Candara" panose="020E0502030303020204" pitchFamily="34" charset="0"/>
                        </a:rPr>
                        <a:t>Srpanj </a:t>
                      </a: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2018.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5D5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</a:rPr>
                        <a:t>gotov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5D5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0500669"/>
                  </a:ext>
                </a:extLst>
              </a:tr>
              <a:tr h="292135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 smtClean="0">
                          <a:effectLst/>
                          <a:latin typeface="Candara" panose="020E0502030303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Pravomoćna </a:t>
                      </a: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građevinska</a:t>
                      </a:r>
                      <a:r>
                        <a:rPr lang="hr-HR" sz="1400" b="0" baseline="0" dirty="0">
                          <a:effectLst/>
                          <a:latin typeface="Candara" panose="020E0502030303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dozvola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855D5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 smtClean="0">
                          <a:effectLst/>
                          <a:latin typeface="Candara" panose="020E0502030303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Rujan </a:t>
                      </a:r>
                      <a:r>
                        <a:rPr lang="hr-HR" sz="1400" b="0" dirty="0">
                          <a:effectLst/>
                          <a:latin typeface="Candara" panose="020E0502030303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2018.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855D5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hr-HR" sz="1400" b="0" dirty="0" smtClean="0">
                          <a:effectLst/>
                          <a:latin typeface="Candara" panose="020E0502030303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gotov</a:t>
                      </a:r>
                      <a:endParaRPr lang="en-AU" sz="1400" b="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855D5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08556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764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81867" y="0"/>
            <a:ext cx="6863644" cy="1621619"/>
          </a:xfrm>
        </p:spPr>
        <p:txBody>
          <a:bodyPr/>
          <a:lstStyle/>
          <a:p>
            <a:pPr algn="ctr"/>
            <a:r>
              <a:rPr lang="en-GB" sz="2800" dirty="0">
                <a:latin typeface="Candara" panose="020E0502030303020204" pitchFamily="34" charset="0"/>
              </a:rPr>
              <a:t>PE 1: CBA </a:t>
            </a:r>
            <a:r>
              <a:rPr lang="en-GB" sz="2800" dirty="0" err="1">
                <a:latin typeface="Candara" panose="020E0502030303020204" pitchFamily="34" charset="0"/>
              </a:rPr>
              <a:t>analiza</a:t>
            </a:r>
            <a:r>
              <a:rPr lang="en-GB" sz="2800" dirty="0">
                <a:latin typeface="Candara" panose="020E0502030303020204" pitchFamily="34" charset="0"/>
              </a:rPr>
              <a:t> &amp; PP </a:t>
            </a:r>
            <a:r>
              <a:rPr lang="en-GB" sz="2800" dirty="0" err="1">
                <a:latin typeface="Candara" panose="020E0502030303020204" pitchFamily="34" charset="0"/>
              </a:rPr>
              <a:t>faza</a:t>
            </a:r>
            <a:r>
              <a:rPr lang="en-GB" sz="2800" dirty="0">
                <a:latin typeface="Candara" panose="020E0502030303020204" pitchFamily="34" charset="0"/>
              </a:rPr>
              <a:t> II</a:t>
            </a:r>
            <a:r>
              <a:rPr lang="hr-HR" sz="2800" dirty="0">
                <a:solidFill>
                  <a:srgbClr val="00B050"/>
                </a:solidFill>
                <a:latin typeface="Candara" panose="020E0502030303020204" pitchFamily="34" charset="0"/>
              </a:rPr>
              <a:t>.</a:t>
            </a:r>
            <a:br>
              <a:rPr lang="hr-HR" sz="2800" dirty="0">
                <a:solidFill>
                  <a:srgbClr val="00B050"/>
                </a:solidFill>
                <a:latin typeface="Candara" panose="020E0502030303020204" pitchFamily="34" charset="0"/>
              </a:rPr>
            </a:br>
            <a:r>
              <a:rPr lang="hr-HR" sz="2800" dirty="0">
                <a:solidFill>
                  <a:srgbClr val="00B050"/>
                </a:solidFill>
                <a:latin typeface="Candara" panose="020E0502030303020204" pitchFamily="34" charset="0"/>
              </a:rPr>
              <a:t>Investicijski troškovi projekta</a:t>
            </a:r>
            <a:endParaRPr lang="en-US" sz="2800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CFF41C6-D691-46A3-83E4-123A9B704DC2}"/>
              </a:ext>
            </a:extLst>
          </p:cNvPr>
          <p:cNvSpPr/>
          <p:nvPr/>
        </p:nvSpPr>
        <p:spPr>
          <a:xfrm>
            <a:off x="0" y="0"/>
            <a:ext cx="982133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AF8942E-40AE-4451-8C1B-75974EAAE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1970" y="6162995"/>
            <a:ext cx="1572904" cy="6950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4A47DFA-5CD1-4C76-B888-EFCE5F2F9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9547" y="6162995"/>
            <a:ext cx="646232" cy="6462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102CCB7-EBE6-427D-A547-A87D17B79928}"/>
              </a:ext>
            </a:extLst>
          </p:cNvPr>
          <p:cNvSpPr/>
          <p:nvPr/>
        </p:nvSpPr>
        <p:spPr>
          <a:xfrm>
            <a:off x="1518249" y="4961139"/>
            <a:ext cx="9831297" cy="144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r-HR" b="1" dirty="0">
                <a:latin typeface="Candara" panose="020E05020303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 razliku od financijske analize, koja je pokazala financijsku neodrživost projekta bez potpore EU-a, ekonomska analiza pokazala društvenu korist od projekta. 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r-HR" b="1" dirty="0" smtClean="0">
                <a:solidFill>
                  <a:srgbClr val="00B05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Svi pokazatelji </a:t>
            </a:r>
            <a:r>
              <a:rPr lang="hr-HR" b="1" dirty="0">
                <a:solidFill>
                  <a:srgbClr val="00B05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jasno ukazuju na to da ovaj projekt ima značajan utjecaj na širu društvenu zajednicu.</a:t>
            </a:r>
            <a:endParaRPr lang="en-AU" b="1" dirty="0">
              <a:solidFill>
                <a:srgbClr val="00B050"/>
              </a:solidFill>
              <a:latin typeface="Candara" panose="020E0502030303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311EBF-BCEF-4D44-8F65-B5449BD80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624" y="6418877"/>
            <a:ext cx="2505673" cy="256054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293811"/>
              </p:ext>
            </p:extLst>
          </p:nvPr>
        </p:nvGraphicFramePr>
        <p:xfrm>
          <a:off x="1957137" y="1283371"/>
          <a:ext cx="8999619" cy="345664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71866">
                  <a:extLst>
                    <a:ext uri="{9D8B030D-6E8A-4147-A177-3AD203B41FA5}">
                      <a16:colId xmlns:a16="http://schemas.microsoft.com/office/drawing/2014/main" xmlns="" val="4182840396"/>
                    </a:ext>
                  </a:extLst>
                </a:gridCol>
                <a:gridCol w="5123100">
                  <a:extLst>
                    <a:ext uri="{9D8B030D-6E8A-4147-A177-3AD203B41FA5}">
                      <a16:colId xmlns:a16="http://schemas.microsoft.com/office/drawing/2014/main" xmlns="" val="2063472835"/>
                    </a:ext>
                  </a:extLst>
                </a:gridCol>
                <a:gridCol w="1759017">
                  <a:extLst>
                    <a:ext uri="{9D8B030D-6E8A-4147-A177-3AD203B41FA5}">
                      <a16:colId xmlns:a16="http://schemas.microsoft.com/office/drawing/2014/main" xmlns="" val="2715474634"/>
                    </a:ext>
                  </a:extLst>
                </a:gridCol>
                <a:gridCol w="1545636">
                  <a:extLst>
                    <a:ext uri="{9D8B030D-6E8A-4147-A177-3AD203B41FA5}">
                      <a16:colId xmlns:a16="http://schemas.microsoft.com/office/drawing/2014/main" xmlns="" val="2000019032"/>
                    </a:ext>
                  </a:extLst>
                </a:gridCol>
              </a:tblGrid>
              <a:tr h="646055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</a:rPr>
                        <a:t>R.br.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</a:rPr>
                        <a:t>Aktivnost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</a:rPr>
                        <a:t>Uk. iznos </a:t>
                      </a:r>
                      <a:r>
                        <a:rPr lang="hr-HR" sz="1600" b="1" dirty="0" smtClean="0">
                          <a:effectLst/>
                          <a:latin typeface="Candara" panose="020E0502030303020204" pitchFamily="34" charset="0"/>
                        </a:rPr>
                        <a:t>(hrk)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 smtClean="0">
                          <a:effectLst/>
                          <a:latin typeface="Candara" panose="020E0502030303020204" pitchFamily="34" charset="0"/>
                        </a:rPr>
                        <a:t>bez </a:t>
                      </a: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</a:rPr>
                        <a:t>PDV-a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</a:rPr>
                        <a:t>Uk. iznos </a:t>
                      </a:r>
                      <a:r>
                        <a:rPr lang="hr-HR" sz="1600" b="1" dirty="0" smtClean="0">
                          <a:effectLst/>
                          <a:latin typeface="Candara" panose="020E0502030303020204" pitchFamily="34" charset="0"/>
                        </a:rPr>
                        <a:t>(hrk) </a:t>
                      </a: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</a:rPr>
                        <a:t>sa PDV-om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1478097"/>
                  </a:ext>
                </a:extLst>
              </a:tr>
              <a:tr h="381528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ndara" panose="020E0502030303020204" pitchFamily="34" charset="0"/>
                        </a:rPr>
                        <a:t>1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ndara" panose="020E0502030303020204" pitchFamily="34" charset="0"/>
                        </a:rPr>
                        <a:t>Rekonstrukcija objekta 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ndara" panose="020E0502030303020204" pitchFamily="34" charset="0"/>
                        </a:rPr>
                        <a:t>37.205.000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46.506.250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35474411"/>
                  </a:ext>
                </a:extLst>
              </a:tr>
              <a:tr h="381528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ndara" panose="020E0502030303020204" pitchFamily="34" charset="0"/>
                        </a:rPr>
                        <a:t>2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ndara" panose="020E0502030303020204" pitchFamily="34" charset="0"/>
                        </a:rPr>
                        <a:t>Opremanje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ndara" panose="020E0502030303020204" pitchFamily="34" charset="0"/>
                        </a:rPr>
                        <a:t>34.500.000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43.125.000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51588573"/>
                  </a:ext>
                </a:extLst>
              </a:tr>
              <a:tr h="381528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ndara" panose="020E0502030303020204" pitchFamily="34" charset="0"/>
                        </a:rPr>
                        <a:t>3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ndara" panose="020E0502030303020204" pitchFamily="34" charset="0"/>
                        </a:rPr>
                        <a:t>Nadzor nad radovima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ndara" panose="020E0502030303020204" pitchFamily="34" charset="0"/>
                        </a:rPr>
                        <a:t>1.714.950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2.143.688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53491028"/>
                  </a:ext>
                </a:extLst>
              </a:tr>
              <a:tr h="381528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ndara" panose="020E0502030303020204" pitchFamily="34" charset="0"/>
                        </a:rPr>
                        <a:t>4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ndara" panose="020E0502030303020204" pitchFamily="34" charset="0"/>
                        </a:rPr>
                        <a:t>Marketing i Komunikacija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ndara" panose="020E0502030303020204" pitchFamily="34" charset="0"/>
                        </a:rPr>
                        <a:t>1.914.000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2.392.500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1637298"/>
                  </a:ext>
                </a:extLst>
              </a:tr>
              <a:tr h="381528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ndara" panose="020E0502030303020204" pitchFamily="34" charset="0"/>
                        </a:rPr>
                        <a:t>5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ndara" panose="020E0502030303020204" pitchFamily="34" charset="0"/>
                        </a:rPr>
                        <a:t>Promidžba i vidljivost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ndara" panose="020E0502030303020204" pitchFamily="34" charset="0"/>
                        </a:rPr>
                        <a:t>25.000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31.250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6842420"/>
                  </a:ext>
                </a:extLst>
              </a:tr>
              <a:tr h="381528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ndara" panose="020E0502030303020204" pitchFamily="34" charset="0"/>
                        </a:rPr>
                        <a:t>6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ndara" panose="020E0502030303020204" pitchFamily="34" charset="0"/>
                        </a:rPr>
                        <a:t>Upravljanje projektom i administracija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ndara" panose="020E0502030303020204" pitchFamily="34" charset="0"/>
                        </a:rPr>
                        <a:t>1.739.925</a:t>
                      </a:r>
                      <a:endParaRPr lang="en-AU" sz="16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ndara" panose="020E0502030303020204" pitchFamily="34" charset="0"/>
                        </a:rPr>
                        <a:t>2.098.450</a:t>
                      </a:r>
                      <a:endParaRPr lang="en-AU" sz="16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53106251"/>
                  </a:ext>
                </a:extLst>
              </a:tr>
              <a:tr h="521423">
                <a:tc>
                  <a:txBody>
                    <a:bodyPr/>
                    <a:lstStyle/>
                    <a:p>
                      <a:endParaRPr lang="en-AU" sz="1600" b="1" dirty="0"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Candara" panose="020E0502030303020204" pitchFamily="34" charset="0"/>
                        </a:rPr>
                        <a:t>UKUPNO</a:t>
                      </a:r>
                      <a:endParaRPr lang="en-AU" sz="1600" b="1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ndara" panose="020E0502030303020204" pitchFamily="34" charset="0"/>
                        </a:rPr>
                        <a:t>77.297.875</a:t>
                      </a:r>
                      <a:endParaRPr lang="en-AU" sz="1600" b="1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ndara" panose="020E0502030303020204" pitchFamily="34" charset="0"/>
                        </a:rPr>
                        <a:t>96.545.888</a:t>
                      </a:r>
                      <a:endParaRPr lang="en-AU" sz="16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1302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366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32829" y="599131"/>
            <a:ext cx="4229100" cy="1621619"/>
          </a:xfrm>
        </p:spPr>
        <p:txBody>
          <a:bodyPr/>
          <a:lstStyle/>
          <a:p>
            <a:pPr algn="ctr"/>
            <a:r>
              <a:rPr lang="hr-HR" dirty="0">
                <a:latin typeface="Candara" panose="020E0502030303020204" pitchFamily="34" charset="0"/>
              </a:rPr>
              <a:t>KLASIFIKACIJA DRUŠTVENIH KORISTI</a:t>
            </a:r>
            <a:r>
              <a:rPr lang="hr-HR" dirty="0">
                <a:solidFill>
                  <a:srgbClr val="00B050"/>
                </a:solidFill>
                <a:latin typeface="Candara" panose="020E0502030303020204" pitchFamily="34" charset="0"/>
              </a:rPr>
              <a:t>.</a:t>
            </a:r>
            <a:endParaRPr lang="en-US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6400" y="2395366"/>
            <a:ext cx="7121865" cy="38595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hr-HR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Osim direktnih financijskih učinaka, projekt generira i veći broj društvenih učinaka. Dio je moguće </a:t>
            </a:r>
            <a:r>
              <a:rPr lang="hr-HR" sz="1600" dirty="0" err="1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monetizirati</a:t>
            </a:r>
            <a:r>
              <a:rPr lang="hr-HR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, a dio indirektnih koristi s obzirom na svoju kompleksnost nije moguće, već će ih se samo taksativno navesti.</a:t>
            </a:r>
          </a:p>
          <a:p>
            <a:pPr algn="ctr">
              <a:lnSpc>
                <a:spcPct val="120000"/>
              </a:lnSpc>
            </a:pPr>
            <a:endParaRPr lang="hr-HR" sz="1600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hr-HR" sz="1600" b="1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Društveni učinci vezuju se uz ostvarivanje sljedećih društvenih koristi</a:t>
            </a:r>
            <a:r>
              <a:rPr lang="hr-HR" sz="1600" b="1" dirty="0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algn="ctr">
              <a:lnSpc>
                <a:spcPct val="120000"/>
              </a:lnSpc>
            </a:pPr>
            <a:endParaRPr lang="hr-HR" sz="1600" b="1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Zaštita i očuvanje kulturne baštine;</a:t>
            </a: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Potrošnja turista koji su posjetili grad Zagreb radi projekta;</a:t>
            </a: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Dodatna noćenja koji su ostvariti posjetitelji i turisti;</a:t>
            </a: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Korist od posjetitelja kulturnih događanja koji će se organizirati u Muzeju;</a:t>
            </a: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Korist za razvoj ljudskog kapitala;</a:t>
            </a: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Korist od dodatnog </a:t>
            </a:r>
            <a:r>
              <a:rPr lang="hr-HR" sz="1600" dirty="0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zapošljavanja.</a:t>
            </a:r>
            <a:endParaRPr lang="hr-HR" sz="1600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120000"/>
              </a:lnSpc>
            </a:pPr>
            <a:endParaRPr lang="en-US" sz="1200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CFF41C6-D691-46A3-83E4-123A9B704DC2}"/>
              </a:ext>
            </a:extLst>
          </p:cNvPr>
          <p:cNvSpPr/>
          <p:nvPr/>
        </p:nvSpPr>
        <p:spPr>
          <a:xfrm>
            <a:off x="0" y="0"/>
            <a:ext cx="982133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D04DB541-93A3-4E45-BD77-873C65F33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34195" y="1600205"/>
            <a:ext cx="6857999" cy="365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AF8942E-40AE-4451-8C1B-75974EAAE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1970" y="6162995"/>
            <a:ext cx="1572904" cy="6950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4A47DFA-5CD1-4C76-B888-EFCE5F2F9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9547" y="6162995"/>
            <a:ext cx="646232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C00902-DFC1-49E9-B1C8-E08E67DCE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0578" y="6418877"/>
            <a:ext cx="2505673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3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55192" y="491229"/>
            <a:ext cx="4229100" cy="1621619"/>
          </a:xfrm>
        </p:spPr>
        <p:txBody>
          <a:bodyPr/>
          <a:lstStyle/>
          <a:p>
            <a:pPr algn="ctr"/>
            <a:r>
              <a:rPr lang="hr-HR" dirty="0">
                <a:latin typeface="Candara" panose="020E0502030303020204" pitchFamily="34" charset="0"/>
              </a:rPr>
              <a:t>DRUŠTVENA KORIST OD  PROJEKTA</a:t>
            </a:r>
            <a:r>
              <a:rPr lang="hr-HR" dirty="0">
                <a:solidFill>
                  <a:srgbClr val="00B050"/>
                </a:solidFill>
                <a:latin typeface="Candara" panose="020E0502030303020204" pitchFamily="34" charset="0"/>
              </a:rPr>
              <a:t>. (1)</a:t>
            </a:r>
            <a:endParaRPr lang="en-US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0060" y="2356711"/>
            <a:ext cx="7404338" cy="297312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Smanjenje negativnih utjecaja na okoliš: postojeća zgrada palače Amadeo devastirana je i propada. S njezinom obnovom spriječit će se daljnje devastiranje i propadanja, kao i opasnost za </a:t>
            </a:r>
            <a:r>
              <a:rPr lang="hr-HR" sz="1600" dirty="0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posjetitelje, </a:t>
            </a:r>
            <a:r>
              <a:rPr lang="hr-HR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a učinkovitim sustavom hlađenja i grijanja smanjit će se emisija CO</a:t>
            </a:r>
            <a:r>
              <a:rPr lang="hr-HR" sz="1600" baseline="-250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2</a:t>
            </a:r>
            <a:r>
              <a:rPr lang="hr-HR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 u okoliš;</a:t>
            </a: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Pozitivan utjecaj na društvene skupine i povezanost pogotovo na povezanost i uključenost žena, djece, osoba s posebnim potrebama, </a:t>
            </a:r>
            <a:r>
              <a:rPr lang="hr-HR" sz="1600" dirty="0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nezaposlenih, </a:t>
            </a:r>
            <a:r>
              <a:rPr lang="hr-HR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a osobito </a:t>
            </a:r>
            <a:r>
              <a:rPr lang="hr-HR" sz="1600" dirty="0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mladih;</a:t>
            </a:r>
            <a:endParaRPr lang="hr-HR" sz="1600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hr-HR" sz="1600" dirty="0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Vrijednost </a:t>
            </a:r>
            <a:r>
              <a:rPr lang="hr-HR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kulturne materijalne i nematerijalne baštine je nemoguće izračunati jer </a:t>
            </a:r>
            <a:r>
              <a:rPr lang="hr-HR" sz="1600" dirty="0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je nemjerljiva;</a:t>
            </a:r>
            <a:endParaRPr lang="hr-HR" sz="1600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120000"/>
              </a:lnSpc>
            </a:pPr>
            <a:endParaRPr lang="en-US" sz="1200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CFF41C6-D691-46A3-83E4-123A9B704DC2}"/>
              </a:ext>
            </a:extLst>
          </p:cNvPr>
          <p:cNvSpPr/>
          <p:nvPr/>
        </p:nvSpPr>
        <p:spPr>
          <a:xfrm>
            <a:off x="0" y="0"/>
            <a:ext cx="982133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D04DB541-93A3-4E45-BD77-873C65F33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34195" y="1600205"/>
            <a:ext cx="6857999" cy="365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AF8942E-40AE-4451-8C1B-75974EAAE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1970" y="6162995"/>
            <a:ext cx="1572904" cy="6950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4A47DFA-5CD1-4C76-B888-EFCE5F2F9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9547" y="6162995"/>
            <a:ext cx="646232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456F2E-0E36-4530-A29A-9A25BFCC0F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0062" y="6358084"/>
            <a:ext cx="2505673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06469" y="406551"/>
            <a:ext cx="4229100" cy="1621619"/>
          </a:xfrm>
        </p:spPr>
        <p:txBody>
          <a:bodyPr/>
          <a:lstStyle/>
          <a:p>
            <a:pPr algn="ctr"/>
            <a:r>
              <a:rPr lang="hr-HR" dirty="0">
                <a:latin typeface="Candara" panose="020E0502030303020204" pitchFamily="34" charset="0"/>
              </a:rPr>
              <a:t>DRUŠTVENA KORIST OD  PROJEKTA</a:t>
            </a:r>
            <a:r>
              <a:rPr lang="hr-HR" dirty="0">
                <a:solidFill>
                  <a:srgbClr val="00B050"/>
                </a:solidFill>
                <a:latin typeface="Candara" panose="020E0502030303020204" pitchFamily="34" charset="0"/>
              </a:rPr>
              <a:t>. (2)</a:t>
            </a:r>
            <a:endParaRPr lang="en-US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06805" y="2251170"/>
            <a:ext cx="7507703" cy="297312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Transfer znanja i novih tehnologija na druge institucije kroz aktivnu suradnju na znanstvenim projektima;</a:t>
            </a: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Prepoznatljivost koja potiče komunikaciju i stvara razvojno povoljniji ambijent. </a:t>
            </a:r>
            <a:r>
              <a:rPr lang="hr-HR" sz="1600" dirty="0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Stvaranje </a:t>
            </a:r>
            <a:r>
              <a:rPr lang="hr-HR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prepoznatljivih kulturnih vrijednosti pomoći će i u samom razvoju grada;</a:t>
            </a: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Kulturno uzdizanje stanovništva uslijed povećanog posjeta kulturnim događanjima;</a:t>
            </a: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Prepoznatljivost </a:t>
            </a:r>
            <a:r>
              <a:rPr lang="hr-HR" sz="1600" dirty="0" smtClean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Gornjeg </a:t>
            </a:r>
            <a:r>
              <a:rPr lang="hr-HR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grada kao zaštitnog znaka turističke destinacije grada Zagreba;</a:t>
            </a:r>
          </a:p>
          <a:p>
            <a:pPr marL="285750" indent="-285750"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Iskustva u provedbi ovog projekta dio su kompleksnog osposobljavanja u procesu  planiranja i vođenja složenih projekata prema procedurama Europske Unije.</a:t>
            </a:r>
          </a:p>
          <a:p>
            <a:pPr algn="ctr">
              <a:lnSpc>
                <a:spcPct val="120000"/>
              </a:lnSpc>
            </a:pPr>
            <a:endParaRPr lang="en-US" sz="1200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CFF41C6-D691-46A3-83E4-123A9B704DC2}"/>
              </a:ext>
            </a:extLst>
          </p:cNvPr>
          <p:cNvSpPr/>
          <p:nvPr/>
        </p:nvSpPr>
        <p:spPr>
          <a:xfrm>
            <a:off x="0" y="0"/>
            <a:ext cx="982133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D04DB541-93A3-4E45-BD77-873C65F33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34195" y="1600205"/>
            <a:ext cx="6857999" cy="365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AF8942E-40AE-4451-8C1B-75974EAAE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189" y="6138609"/>
            <a:ext cx="1572904" cy="6950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4A47DFA-5CD1-4C76-B888-EFCE5F2F9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9547" y="6162995"/>
            <a:ext cx="646232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456F2E-0E36-4530-A29A-9A25BFCC0F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0062" y="6358084"/>
            <a:ext cx="2505673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7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&amp;D-Powerpoint Template_16x9">
  <a:themeElements>
    <a:clrScheme name="Balance Color">
      <a:dk1>
        <a:srgbClr val="1F1F1F"/>
      </a:dk1>
      <a:lt1>
        <a:srgbClr val="FFFFFF"/>
      </a:lt1>
      <a:dk2>
        <a:srgbClr val="202020"/>
      </a:dk2>
      <a:lt2>
        <a:srgbClr val="FFFFFF"/>
      </a:lt2>
      <a:accent1>
        <a:srgbClr val="FE1C1D"/>
      </a:accent1>
      <a:accent2>
        <a:srgbClr val="FF5757"/>
      </a:accent2>
      <a:accent3>
        <a:srgbClr val="C9D2FD"/>
      </a:accent3>
      <a:accent4>
        <a:srgbClr val="5E78FA"/>
      </a:accent4>
      <a:accent5>
        <a:srgbClr val="0420AB"/>
      </a:accent5>
      <a:accent6>
        <a:srgbClr val="021572"/>
      </a:accent6>
      <a:hlink>
        <a:srgbClr val="FF5757"/>
      </a:hlink>
      <a:folHlink>
        <a:srgbClr val="BFBFBF"/>
      </a:folHlink>
    </a:clrScheme>
    <a:fontScheme name="Custom 3">
      <a:majorFont>
        <a:latin typeface="AdihausDIN"/>
        <a:ea typeface=""/>
        <a:cs typeface=""/>
      </a:majorFont>
      <a:minorFont>
        <a:latin typeface="AdihausDI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B&amp;D-Powerpoint Template_16x9</Template>
  <TotalTime>4985</TotalTime>
  <Words>1517</Words>
  <Application>Microsoft Office PowerPoint</Application>
  <PresentationFormat>Custom</PresentationFormat>
  <Paragraphs>449</Paragraphs>
  <Slides>42</Slides>
  <Notes>39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B&amp;D-Powerpoint Template_16x9</vt:lpstr>
      <vt:lpstr>Worksheet</vt:lpstr>
      <vt:lpstr>Kultura, znanost i obrazovanje u funkciji gospodarskog razvoja  - novi Hrvatski prirodoslovni muzej </vt:lpstr>
      <vt:lpstr>OSNOVNE INFORMACIJE.</vt:lpstr>
      <vt:lpstr>KOMPONENTE I AKTIVNOSTI PROGRAMA.</vt:lpstr>
      <vt:lpstr>STATUS  PROJEKTA.</vt:lpstr>
      <vt:lpstr>VREMENSKI TIJEK.</vt:lpstr>
      <vt:lpstr>PE 1: CBA analiza &amp; PP faza II. Investicijski troškovi projekta</vt:lpstr>
      <vt:lpstr>KLASIFIKACIJA DRUŠTVENIH KORISTI.</vt:lpstr>
      <vt:lpstr>DRUŠTVENA KORIST OD  PROJEKTA. (1)</vt:lpstr>
      <vt:lpstr>DRUŠTVENA KORIST OD  PROJEKTA. (2)</vt:lpstr>
      <vt:lpstr>PE 1: CBA analiza &amp; PP faza II.  Plan aktivnosti i izvori financiranja</vt:lpstr>
      <vt:lpstr>PE 1: CBA analiza &amp; PP faza II. Cjelokupni projekt namjerava se ugovoriti putem sljedećih postupaka nabave  </vt:lpstr>
      <vt:lpstr>PE 1: CBA analiza &amp; PP faza II.  </vt:lpstr>
      <vt:lpstr>PE 2: Projektna dokumentacija  &amp; dozvole za gradnju</vt:lpstr>
      <vt:lpstr>PE 3a: Marketinški plan</vt:lpstr>
      <vt:lpstr>PE 3b: Komunikacijska strategija</vt:lpstr>
      <vt:lpstr>PE 4: Promidžba &amp; vidljivost projekta</vt:lpstr>
      <vt:lpstr>PE 4: Promidžba &amp; vidljivost projekta</vt:lpstr>
      <vt:lpstr>PE 4: Promidžba &amp; vidljivost projekta</vt:lpstr>
      <vt:lpstr>PE 5: Vođenje projekta</vt:lpstr>
      <vt:lpstr>VIZUALIZACIJE. PE 2</vt:lpstr>
      <vt:lpstr>PowerPoint Presentation</vt:lpstr>
      <vt:lpstr>PowerPoint Presentation</vt:lpstr>
      <vt:lpstr>PowerPoint Presentation</vt:lpstr>
      <vt:lpstr>PowerPoint Presentation</vt:lpstr>
      <vt:lpstr>Muzejski sadržaji  dobiveni  rekonstrukcijom objekta</vt:lpstr>
      <vt:lpstr>Muzejski sadržaji  dobiveni  rekonstrukcijom objekta</vt:lpstr>
      <vt:lpstr>Muzejski sadržaji  dobiveni  rekonstrukcijom objekta</vt:lpstr>
      <vt:lpstr>PODRUM.</vt:lpstr>
      <vt:lpstr>PODRUM.</vt:lpstr>
      <vt:lpstr>PRIZEMLJE.</vt:lpstr>
      <vt:lpstr>PRIZEMLJE.</vt:lpstr>
      <vt:lpstr>1. KAT.</vt:lpstr>
      <vt:lpstr>1. KAT.</vt:lpstr>
      <vt:lpstr>2. KAT.</vt:lpstr>
      <vt:lpstr>PowerPoint Presentation</vt:lpstr>
      <vt:lpstr>2. KAT.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 vam na pažnji.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Dublin_Design</dc:creator>
  <cp:lastModifiedBy>korisnik</cp:lastModifiedBy>
  <cp:revision>380</cp:revision>
  <cp:lastPrinted>2017-03-09T03:48:56Z</cp:lastPrinted>
  <dcterms:created xsi:type="dcterms:W3CDTF">2016-11-10T06:07:03Z</dcterms:created>
  <dcterms:modified xsi:type="dcterms:W3CDTF">2018-11-02T11:11:35Z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2871224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S8.2.2</vt:lpwstr>
  </property>
</Properties>
</file>