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31"/>
  </p:notesMasterIdLst>
  <p:sldIdLst>
    <p:sldId id="256" r:id="rId2"/>
    <p:sldId id="340" r:id="rId3"/>
    <p:sldId id="259" r:id="rId4"/>
    <p:sldId id="369" r:id="rId5"/>
    <p:sldId id="374" r:id="rId6"/>
    <p:sldId id="375" r:id="rId7"/>
    <p:sldId id="376" r:id="rId8"/>
    <p:sldId id="377" r:id="rId9"/>
    <p:sldId id="383" r:id="rId10"/>
    <p:sldId id="384" r:id="rId11"/>
    <p:sldId id="398" r:id="rId12"/>
    <p:sldId id="396" r:id="rId13"/>
    <p:sldId id="385" r:id="rId14"/>
    <p:sldId id="386" r:id="rId15"/>
    <p:sldId id="387" r:id="rId16"/>
    <p:sldId id="388" r:id="rId17"/>
    <p:sldId id="397" r:id="rId18"/>
    <p:sldId id="389" r:id="rId19"/>
    <p:sldId id="390" r:id="rId20"/>
    <p:sldId id="391" r:id="rId21"/>
    <p:sldId id="392" r:id="rId22"/>
    <p:sldId id="381" r:id="rId23"/>
    <p:sldId id="382" r:id="rId24"/>
    <p:sldId id="379" r:id="rId25"/>
    <p:sldId id="380" r:id="rId26"/>
    <p:sldId id="371" r:id="rId27"/>
    <p:sldId id="370" r:id="rId28"/>
    <p:sldId id="372" r:id="rId29"/>
    <p:sldId id="373" r:id="rId3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2" autoAdjust="0"/>
    <p:restoredTop sz="75000" autoAdjust="0"/>
  </p:normalViewPr>
  <p:slideViewPr>
    <p:cSldViewPr snapToGrid="0">
      <p:cViewPr varScale="1">
        <p:scale>
          <a:sx n="98" d="100"/>
          <a:sy n="98" d="100"/>
        </p:scale>
        <p:origin x="10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01641-B112-401B-89E9-CAB601AE31FD}" type="datetimeFigureOut">
              <a:rPr lang="hr-HR" smtClean="0"/>
              <a:t>24.7.2018.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86B78-79FF-4393-9E87-EC3DB4B765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2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 noProof="0" dirty="0" smtClean="0"/>
              <a:t>Grad Zagreb u posljednjih nekoliko godina odlično iskorištava svoje turističke potencijale te je prepoznao i potrebu da se revitaliziraju zagrebački muzeji i arhitektonski i muzeološki, a kako bi se iskoristio njihov puni potencijal u doprinosu turističkoj ponudi Grada, napretku gospodarstva i sveopćem napretku, a koji se temelji na revitalizaciji kulturne baštine. </a:t>
            </a:r>
          </a:p>
          <a:p>
            <a:r>
              <a:rPr lang="hr-HR" baseline="0" noProof="0" dirty="0" smtClean="0"/>
              <a:t>Obnovom i revitalizacijom gradske spomeničke baštine, poput palače Amadeo, osigurava se afirmacija arhitektonskih i urbanističkih značajki, posjećivanje i interpretacija materijalnih vrijednosti baštine, ambijenata i arhitekture. </a:t>
            </a:r>
          </a:p>
          <a:p>
            <a:r>
              <a:rPr lang="hr-HR" baseline="0" noProof="0" dirty="0" smtClean="0"/>
              <a:t>Projekt revitalizacije Hrvatskoga prirodoslovnog muzeja ugovoren je okviru OP Konkurentnost i kohezija, a zadovoljava svih osam strukturalnih komponenti te se u skladu s time i uspješno prvodi kraju.</a:t>
            </a:r>
          </a:p>
          <a:p>
            <a:endParaRPr lang="hr-HR" baseline="0" noProof="0" dirty="0" smtClean="0"/>
          </a:p>
          <a:p>
            <a:endParaRPr lang="hr-HR" baseline="0" noProof="0" dirty="0" smtClean="0"/>
          </a:p>
          <a:p>
            <a:endParaRPr lang="hr-HR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86B78-79FF-4393-9E87-EC3DB4B765C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17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Projektu partnerskih institucija Hrvatskoga prirodoslovnog muzeja i Grada Zagreba dodijeljena su bespovratna sredstva Ministarstva regionalnog razvoja i fondova Europske unije u iznosu od 4,7 milijuna kuna. Upravo</a:t>
            </a:r>
            <a:r>
              <a:rPr lang="hr-HR" baseline="0" dirty="0" smtClean="0"/>
              <a:t> temeljem 14-mjesečnog rada,</a:t>
            </a:r>
            <a:r>
              <a:rPr lang="hr-HR" dirty="0" smtClean="0"/>
              <a:t> Hrvatski prirodoslovni muzej završava s prvom fazom preuređenja, rekonstrukcije i dogradnje zgrade i novog stalnog postava muzeja, a koja se odnosi na izradu cjelokupne projektne dokumentacije muzeja koja obuhvaća: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izradu studije izvodljivosti i analizu troškova i koristi;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idejni, glavni i izvedbene projekte sa geotehničkim i geomehaničkim elaboratima te Projektom stalnog postava;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kao i Marketing plan i Komunikacijsku strategiju.</a:t>
            </a:r>
          </a:p>
          <a:p>
            <a:endParaRPr lang="hr-HR" dirty="0" smtClean="0"/>
          </a:p>
          <a:p>
            <a:r>
              <a:rPr lang="hr-HR" dirty="0" smtClean="0"/>
              <a:t>Osnovni ciljevi projekta su:</a:t>
            </a:r>
          </a:p>
          <a:p>
            <a:r>
              <a:rPr lang="hr-HR" b="1" dirty="0" smtClean="0"/>
              <a:t>obnoviti i očuvati kulturnu baštinu</a:t>
            </a:r>
            <a:r>
              <a:rPr lang="hr-HR" dirty="0" smtClean="0"/>
              <a:t> te povećati </a:t>
            </a:r>
            <a:r>
              <a:rPr lang="hr-HR" u="sng" dirty="0" smtClean="0"/>
              <a:t>njenu ekonomsku vrijednost zaštitom</a:t>
            </a:r>
            <a:r>
              <a:rPr lang="hr-HR" u="sng" baseline="0" dirty="0" smtClean="0"/>
              <a:t> i restauracijom spomeničke baštine, </a:t>
            </a:r>
            <a:r>
              <a:rPr lang="hr-HR" dirty="0" smtClean="0"/>
              <a:t>uvođenjem novih kulturnih, obrazovnih i edukativnih sadržaja;</a:t>
            </a:r>
          </a:p>
          <a:p>
            <a:r>
              <a:rPr lang="hr-HR" dirty="0" smtClean="0"/>
              <a:t>povećati broj posjetitelja i doprinijeti razvoju kulturnog turizma;</a:t>
            </a:r>
          </a:p>
          <a:p>
            <a:r>
              <a:rPr lang="hr-HR" dirty="0" smtClean="0"/>
              <a:t>i dodatnim prostorom i novom opremom jačati znanstveno-istraživačke djelatnosti za potrebe gospodarstva te tako doprinijeti zapošljavanju i gospodarskom rastu.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86B78-79FF-4393-9E87-EC3DB4B765C3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18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Sveobuhvatno</a:t>
            </a:r>
            <a:r>
              <a:rPr lang="en-AU" dirty="0" smtClean="0"/>
              <a:t>, </a:t>
            </a:r>
            <a:r>
              <a:rPr lang="en-AU" dirty="0" err="1" smtClean="0"/>
              <a:t>projekt</a:t>
            </a:r>
            <a:r>
              <a:rPr lang="en-AU" dirty="0" smtClean="0"/>
              <a:t> </a:t>
            </a:r>
            <a:r>
              <a:rPr lang="en-AU" dirty="0" err="1" smtClean="0"/>
              <a:t>Novoga</a:t>
            </a:r>
            <a:r>
              <a:rPr lang="en-AU" dirty="0" smtClean="0"/>
              <a:t> </a:t>
            </a:r>
            <a:r>
              <a:rPr lang="en-AU" dirty="0" err="1" smtClean="0"/>
              <a:t>Hrvatskoga</a:t>
            </a:r>
            <a:r>
              <a:rPr lang="en-AU" dirty="0" smtClean="0"/>
              <a:t> </a:t>
            </a:r>
            <a:r>
              <a:rPr lang="en-AU" dirty="0" err="1" smtClean="0"/>
              <a:t>prirodoslovnog</a:t>
            </a:r>
            <a:r>
              <a:rPr lang="en-AU" dirty="0" smtClean="0"/>
              <a:t> </a:t>
            </a:r>
            <a:r>
              <a:rPr lang="en-AU" dirty="0" err="1" smtClean="0"/>
              <a:t>muzeja</a:t>
            </a:r>
            <a:r>
              <a:rPr lang="en-AU" dirty="0" smtClean="0"/>
              <a:t> </a:t>
            </a:r>
            <a:r>
              <a:rPr lang="en-AU" dirty="0" err="1" smtClean="0"/>
              <a:t>obuhvaća</a:t>
            </a:r>
            <a:r>
              <a:rPr lang="en-AU" dirty="0" smtClean="0"/>
              <a:t> </a:t>
            </a:r>
            <a:r>
              <a:rPr lang="en-AU" dirty="0" err="1" smtClean="0"/>
              <a:t>sljedeće</a:t>
            </a:r>
            <a:r>
              <a:rPr lang="en-AU" dirty="0" smtClean="0"/>
              <a:t> </a:t>
            </a:r>
            <a:r>
              <a:rPr lang="en-AU" dirty="0" err="1" smtClean="0"/>
              <a:t>komponente</a:t>
            </a:r>
            <a:r>
              <a:rPr lang="en-AU" dirty="0" smtClean="0"/>
              <a:t> </a:t>
            </a:r>
            <a:r>
              <a:rPr lang="en-AU" dirty="0" err="1" smtClean="0"/>
              <a:t>i</a:t>
            </a:r>
            <a:r>
              <a:rPr lang="en-AU" dirty="0" smtClean="0"/>
              <a:t> </a:t>
            </a:r>
            <a:r>
              <a:rPr lang="en-AU" dirty="0" err="1" smtClean="0"/>
              <a:t>aktivnosti</a:t>
            </a:r>
            <a:r>
              <a:rPr lang="en-AU" baseline="0" dirty="0" smtClean="0"/>
              <a:t> </a:t>
            </a:r>
            <a:r>
              <a:rPr lang="en-AU" baseline="0" dirty="0" err="1" smtClean="0"/>
              <a:t>unutar</a:t>
            </a:r>
            <a:r>
              <a:rPr lang="en-AU" baseline="0" dirty="0" smtClean="0"/>
              <a:t> </a:t>
            </a:r>
            <a:r>
              <a:rPr lang="en-AU" baseline="0" dirty="0" err="1" smtClean="0"/>
              <a:t>partikularnih</a:t>
            </a:r>
            <a:r>
              <a:rPr lang="en-AU" baseline="0" dirty="0" smtClean="0"/>
              <a:t> </a:t>
            </a:r>
            <a:r>
              <a:rPr lang="en-AU" baseline="0" dirty="0" err="1" smtClean="0"/>
              <a:t>kategorija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ulaganja</a:t>
            </a:r>
            <a:r>
              <a:rPr lang="en-AU" baseline="0" dirty="0" smtClean="0"/>
              <a:t>.</a:t>
            </a:r>
          </a:p>
          <a:p>
            <a:r>
              <a:rPr lang="hr-HR" dirty="0" err="1" smtClean="0"/>
              <a:t>Rekonstrukcij</a:t>
            </a:r>
            <a:r>
              <a:rPr lang="en-GB" dirty="0" smtClean="0"/>
              <a:t>u</a:t>
            </a:r>
            <a:r>
              <a:rPr lang="hr-HR" dirty="0" smtClean="0"/>
              <a:t> Palače Amadeo – </a:t>
            </a:r>
            <a:r>
              <a:rPr lang="en-GB" dirty="0" err="1" smtClean="0"/>
              <a:t>unutar</a:t>
            </a:r>
            <a:r>
              <a:rPr lang="en-GB" dirty="0" smtClean="0"/>
              <a:t> </a:t>
            </a:r>
            <a:r>
              <a:rPr lang="hr-HR" dirty="0" err="1" smtClean="0"/>
              <a:t>kategorij</a:t>
            </a:r>
            <a:r>
              <a:rPr lang="en-GB" dirty="0" smtClean="0"/>
              <a:t>e</a:t>
            </a:r>
            <a:r>
              <a:rPr lang="hr-HR" dirty="0" smtClean="0"/>
              <a:t> ulaganja Kultura baština</a:t>
            </a:r>
            <a:endParaRPr lang="en-AU" dirty="0" smtClean="0"/>
          </a:p>
          <a:p>
            <a:r>
              <a:rPr lang="hr-HR" dirty="0" smtClean="0"/>
              <a:t>Novi stalni postav – </a:t>
            </a:r>
            <a:r>
              <a:rPr lang="en-GB" dirty="0" err="1" smtClean="0"/>
              <a:t>unutar</a:t>
            </a:r>
            <a:r>
              <a:rPr lang="en-GB" dirty="0" smtClean="0"/>
              <a:t> </a:t>
            </a:r>
            <a:r>
              <a:rPr lang="hr-HR" dirty="0" err="1" smtClean="0"/>
              <a:t>kategorij</a:t>
            </a:r>
            <a:r>
              <a:rPr lang="en-GB" dirty="0" smtClean="0"/>
              <a:t>e</a:t>
            </a:r>
            <a:r>
              <a:rPr lang="hr-HR" dirty="0" smtClean="0"/>
              <a:t> ulaganja Kultura baština</a:t>
            </a:r>
            <a:endParaRPr lang="en-AU" dirty="0" smtClean="0"/>
          </a:p>
          <a:p>
            <a:r>
              <a:rPr lang="hr-HR" dirty="0" smtClean="0"/>
              <a:t>Opremanje Muzeja – </a:t>
            </a:r>
            <a:r>
              <a:rPr lang="en-GB" dirty="0" smtClean="0"/>
              <a:t>u </a:t>
            </a:r>
            <a:r>
              <a:rPr lang="en-GB" dirty="0" err="1" smtClean="0"/>
              <a:t>okviru</a:t>
            </a:r>
            <a:r>
              <a:rPr lang="en-GB" dirty="0" smtClean="0"/>
              <a:t> </a:t>
            </a:r>
            <a:r>
              <a:rPr lang="hr-HR" dirty="0" err="1" smtClean="0"/>
              <a:t>kategorij</a:t>
            </a:r>
            <a:r>
              <a:rPr lang="en-GB" dirty="0" smtClean="0"/>
              <a:t>e</a:t>
            </a:r>
            <a:r>
              <a:rPr lang="hr-HR" dirty="0" smtClean="0"/>
              <a:t> ulaganja Kultura baština</a:t>
            </a:r>
          </a:p>
          <a:p>
            <a:r>
              <a:rPr lang="hr-HR" dirty="0" smtClean="0"/>
              <a:t>Certificiranje laboratorija – </a:t>
            </a:r>
            <a:r>
              <a:rPr lang="en-GB" dirty="0" smtClean="0"/>
              <a:t>u </a:t>
            </a:r>
            <a:r>
              <a:rPr lang="hr-HR" dirty="0" err="1" smtClean="0"/>
              <a:t>kategorij</a:t>
            </a:r>
            <a:r>
              <a:rPr lang="en-GB" dirty="0" err="1" smtClean="0"/>
              <a:t>i</a:t>
            </a:r>
            <a:r>
              <a:rPr lang="hr-HR" dirty="0" smtClean="0"/>
              <a:t> ulaganja Znanost i edukacija</a:t>
            </a:r>
          </a:p>
          <a:p>
            <a:r>
              <a:rPr lang="hr-HR" dirty="0" smtClean="0"/>
              <a:t>Uvođenje ugostiteljskih usluga – </a:t>
            </a:r>
            <a:r>
              <a:rPr lang="en-GB" dirty="0" smtClean="0"/>
              <a:t>u</a:t>
            </a:r>
            <a:r>
              <a:rPr lang="en-GB" baseline="0" dirty="0" smtClean="0"/>
              <a:t> </a:t>
            </a:r>
            <a:r>
              <a:rPr lang="hr-HR" dirty="0" err="1" smtClean="0"/>
              <a:t>kategorij</a:t>
            </a:r>
            <a:r>
              <a:rPr lang="en-GB" dirty="0" err="1" smtClean="0"/>
              <a:t>i</a:t>
            </a:r>
            <a:r>
              <a:rPr lang="hr-HR" dirty="0" smtClean="0"/>
              <a:t> ulaganja Smještaj i hrana</a:t>
            </a:r>
          </a:p>
          <a:p>
            <a:r>
              <a:rPr lang="hr-HR" dirty="0" smtClean="0"/>
              <a:t>Povećanje pristupačnosti Muzeja – </a:t>
            </a:r>
            <a:r>
              <a:rPr lang="en-GB" dirty="0" err="1" smtClean="0"/>
              <a:t>unutar</a:t>
            </a:r>
            <a:r>
              <a:rPr lang="en-GB" dirty="0" smtClean="0"/>
              <a:t> </a:t>
            </a:r>
            <a:r>
              <a:rPr lang="hr-HR" dirty="0" err="1" smtClean="0"/>
              <a:t>kategorij</a:t>
            </a:r>
            <a:r>
              <a:rPr lang="en-GB" dirty="0" smtClean="0"/>
              <a:t>e</a:t>
            </a:r>
            <a:r>
              <a:rPr lang="hr-HR" dirty="0" smtClean="0"/>
              <a:t> ulaganja Pristupačnost</a:t>
            </a:r>
          </a:p>
          <a:p>
            <a:r>
              <a:rPr lang="hr-HR" dirty="0" smtClean="0"/>
              <a:t>U</a:t>
            </a:r>
            <a:r>
              <a:rPr lang="en-GB" dirty="0" err="1" smtClean="0"/>
              <a:t>tvaranje</a:t>
            </a:r>
            <a:r>
              <a:rPr lang="hr-HR" dirty="0" smtClean="0"/>
              <a:t> </a:t>
            </a:r>
            <a:r>
              <a:rPr lang="hr-HR" dirty="0" err="1" smtClean="0"/>
              <a:t>suvenirnice</a:t>
            </a:r>
            <a:r>
              <a:rPr lang="hr-HR" dirty="0" smtClean="0"/>
              <a:t> – </a:t>
            </a:r>
            <a:r>
              <a:rPr lang="en-GB" dirty="0" err="1" smtClean="0"/>
              <a:t>unutar</a:t>
            </a:r>
            <a:r>
              <a:rPr lang="en-GB" dirty="0" smtClean="0"/>
              <a:t> </a:t>
            </a:r>
            <a:r>
              <a:rPr lang="hr-HR" dirty="0" err="1" smtClean="0"/>
              <a:t>kategorij</a:t>
            </a:r>
            <a:r>
              <a:rPr lang="en-GB" dirty="0" smtClean="0"/>
              <a:t>e</a:t>
            </a:r>
            <a:r>
              <a:rPr lang="hr-HR" dirty="0" smtClean="0"/>
              <a:t> ulaganja Maloprodaja i zanati</a:t>
            </a:r>
          </a:p>
          <a:p>
            <a:r>
              <a:rPr lang="en-GB" dirty="0" err="1" smtClean="0"/>
              <a:t>Te</a:t>
            </a:r>
            <a:r>
              <a:rPr lang="en-GB" dirty="0" smtClean="0"/>
              <a:t> s</a:t>
            </a:r>
            <a:r>
              <a:rPr lang="hr-HR" dirty="0" err="1" smtClean="0"/>
              <a:t>uradnj</a:t>
            </a:r>
            <a:r>
              <a:rPr lang="en-GB" dirty="0" smtClean="0"/>
              <a:t>u</a:t>
            </a:r>
            <a:r>
              <a:rPr lang="hr-HR" dirty="0" smtClean="0"/>
              <a:t> i </a:t>
            </a:r>
            <a:r>
              <a:rPr lang="hr-HR" dirty="0" err="1" smtClean="0"/>
              <a:t>promidžb</a:t>
            </a:r>
            <a:r>
              <a:rPr lang="en-GB" dirty="0" smtClean="0"/>
              <a:t>u</a:t>
            </a:r>
            <a:r>
              <a:rPr lang="hr-HR" dirty="0" smtClean="0"/>
              <a:t> kulturno-turističke ponude – </a:t>
            </a:r>
            <a:r>
              <a:rPr lang="en-GB" dirty="0" smtClean="0"/>
              <a:t>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okviru</a:t>
            </a:r>
            <a:r>
              <a:rPr lang="en-GB" baseline="0" dirty="0" smtClean="0"/>
              <a:t> k</a:t>
            </a:r>
            <a:r>
              <a:rPr lang="hr-HR" dirty="0" err="1" smtClean="0"/>
              <a:t>ategorija</a:t>
            </a:r>
            <a:r>
              <a:rPr lang="hr-HR" dirty="0" smtClean="0"/>
              <a:t> ulaganja promocija i vidljivost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86B78-79FF-4393-9E87-EC3DB4B765C3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533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060" y="2166383"/>
            <a:ext cx="8969913" cy="1646302"/>
          </a:xfrm>
        </p:spPr>
        <p:txBody>
          <a:bodyPr/>
          <a:lstStyle/>
          <a:p>
            <a:pPr algn="ctr"/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Kultura, znanost i obrazovanje u funkciji gospodarskog razvoja – </a:t>
            </a:r>
            <a:b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Hrvatski prirodoslovni muzej 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19" y="23049"/>
            <a:ext cx="2874038" cy="1275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538"/>
          <a:stretch/>
        </p:blipFill>
        <p:spPr>
          <a:xfrm>
            <a:off x="13551" y="5574322"/>
            <a:ext cx="3478332" cy="1038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119" y="5393242"/>
            <a:ext cx="3218716" cy="109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788" y="148290"/>
            <a:ext cx="1030242" cy="1030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118" y="4448527"/>
            <a:ext cx="10972299" cy="400110"/>
          </a:xfrm>
          <a:prstGeom prst="rect">
            <a:avLst/>
          </a:prstGeom>
          <a:solidFill>
            <a:srgbClr val="92D050">
              <a:alpha val="72000"/>
            </a:srgbClr>
          </a:solidFill>
        </p:spPr>
        <p:txBody>
          <a:bodyPr wrap="non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Hrvatski prirodoslovni muzej, Radionica arhitekture, </a:t>
            </a:r>
            <a:r>
              <a:rPr lang="en-GB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Arhingtrade</a:t>
            </a: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hr-H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Ured </a:t>
            </a:r>
            <a:r>
              <a:rPr lang="hr-H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ovlaštene arhitektice Vanja Ilić</a:t>
            </a:r>
            <a:endParaRPr lang="hr-H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835" y="5393242"/>
            <a:ext cx="56197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000">
        <p:fade/>
      </p:transition>
    </mc:Choice>
    <mc:Fallback xmlns="">
      <p:transition advClick="0" advTm="4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8" y="1828800"/>
            <a:ext cx="6877897" cy="496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07" y="1828800"/>
            <a:ext cx="3842829" cy="4864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55" y="377624"/>
            <a:ext cx="10544978" cy="1609344"/>
          </a:xfrm>
        </p:spPr>
        <p:txBody>
          <a:bodyPr>
            <a:normAutofit fontScale="90000"/>
          </a:bodyPr>
          <a:lstStyle/>
          <a:p>
            <a:r>
              <a:rPr lang="pl-PL" dirty="0"/>
              <a:t>PE 2: projektna dokumentacija &amp; dozvole za gradnju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" b="1941"/>
          <a:stretch/>
        </p:blipFill>
        <p:spPr>
          <a:xfrm>
            <a:off x="1665483" y="1827032"/>
            <a:ext cx="3937649" cy="4914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"/>
          <a:stretch/>
        </p:blipFill>
        <p:spPr>
          <a:xfrm>
            <a:off x="6313252" y="1827032"/>
            <a:ext cx="3968887" cy="4935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69" y="484632"/>
            <a:ext cx="10710348" cy="1609344"/>
          </a:xfrm>
        </p:spPr>
        <p:txBody>
          <a:bodyPr>
            <a:normAutofit fontScale="90000"/>
          </a:bodyPr>
          <a:lstStyle/>
          <a:p>
            <a:r>
              <a:rPr lang="pl-PL" dirty="0"/>
              <a:t>PE 2: projektna dokumentacija &amp; dozvole za gradnju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733" y="2422457"/>
            <a:ext cx="3393648" cy="40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668" y="2422457"/>
            <a:ext cx="2484851" cy="405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99" y="2230335"/>
            <a:ext cx="3503831" cy="4435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70" y="1854289"/>
            <a:ext cx="6829075" cy="4925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93" y="1876323"/>
            <a:ext cx="7200000" cy="4797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" y="2035608"/>
            <a:ext cx="6378913" cy="4601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54" y="2035608"/>
            <a:ext cx="5188343" cy="374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" y="1969558"/>
            <a:ext cx="5912564" cy="426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31" y="1969558"/>
            <a:ext cx="5912564" cy="426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382" y="455448"/>
            <a:ext cx="10904901" cy="1609344"/>
          </a:xfrm>
        </p:spPr>
        <p:txBody>
          <a:bodyPr>
            <a:normAutofit fontScale="90000"/>
          </a:bodyPr>
          <a:lstStyle/>
          <a:p>
            <a:r>
              <a:rPr lang="pl-PL" dirty="0"/>
              <a:t>PE 2: projektna dokumentacija &amp; dozvole za gradnju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513" y="2247360"/>
            <a:ext cx="4970338" cy="3511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78" y="2286272"/>
            <a:ext cx="5232840" cy="3414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474" y="37762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" y="1905064"/>
            <a:ext cx="3771765" cy="4774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24" y="1895336"/>
            <a:ext cx="3771765" cy="4774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31" y="1914791"/>
            <a:ext cx="3988107" cy="4755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2255860"/>
            <a:ext cx="6070059" cy="437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28" y="2255860"/>
            <a:ext cx="6103775" cy="4402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43" y="609599"/>
            <a:ext cx="11340872" cy="1412631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Kultura, znanost i obrazovanje u funkciji gospodarskog razvoja – </a:t>
            </a:r>
            <a:b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</a:t>
            </a: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Hrvatski prirodoslovni muzej</a:t>
            </a:r>
            <a:b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143" y="1663478"/>
            <a:ext cx="10643160" cy="47610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1400" i="1" dirty="0"/>
          </a:p>
          <a:p>
            <a:pPr marL="0" indent="0">
              <a:buNone/>
            </a:pPr>
            <a:r>
              <a:rPr lang="hr-HR" sz="2000" b="1" dirty="0" smtClean="0"/>
              <a:t>Prijavitelj/Nositelj</a:t>
            </a:r>
            <a:r>
              <a:rPr lang="hr-HR" sz="2000" dirty="0" smtClean="0"/>
              <a:t>: Hrvatski prirodoslovni muzej</a:t>
            </a:r>
            <a:endParaRPr lang="hr-HR" sz="2000" dirty="0"/>
          </a:p>
          <a:p>
            <a:pPr marL="0" indent="0">
              <a:buNone/>
            </a:pPr>
            <a:r>
              <a:rPr lang="hr-HR" sz="2000" b="1" dirty="0"/>
              <a:t>Partner</a:t>
            </a:r>
            <a:r>
              <a:rPr lang="hr-HR" sz="2000" dirty="0"/>
              <a:t>: </a:t>
            </a:r>
            <a:r>
              <a:rPr lang="hr-HR" sz="2000" dirty="0" smtClean="0"/>
              <a:t>Grad Zagreb</a:t>
            </a:r>
            <a:endParaRPr lang="hr-HR" sz="2000" dirty="0"/>
          </a:p>
          <a:p>
            <a:pPr marL="0" indent="0">
              <a:buNone/>
            </a:pPr>
            <a:r>
              <a:rPr lang="hr-HR" b="1" dirty="0"/>
              <a:t>Ukupna vrijednost projekta</a:t>
            </a:r>
            <a:r>
              <a:rPr lang="hr-HR" dirty="0" smtClean="0"/>
              <a:t>: 4.667.500,00 </a:t>
            </a:r>
            <a:r>
              <a:rPr lang="hr-HR" dirty="0" err="1" smtClean="0"/>
              <a:t>hrk</a:t>
            </a:r>
            <a:r>
              <a:rPr lang="hr-HR" dirty="0" smtClean="0"/>
              <a:t> (</a:t>
            </a:r>
            <a:r>
              <a:rPr lang="hr-HR" i="1" dirty="0" smtClean="0"/>
              <a:t>projektna dokumentacija</a:t>
            </a:r>
            <a:r>
              <a:rPr lang="hr-HR" dirty="0" smtClean="0"/>
              <a:t>)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Ukupan iznos bespovratnih EU potpora</a:t>
            </a:r>
            <a:r>
              <a:rPr lang="hr-HR" dirty="0"/>
              <a:t>: </a:t>
            </a:r>
            <a:r>
              <a:rPr lang="hr-HR" dirty="0" smtClean="0"/>
              <a:t>3.734.000,00 </a:t>
            </a:r>
            <a:r>
              <a:rPr lang="hr-HR" dirty="0" err="1" smtClean="0"/>
              <a:t>hrk</a:t>
            </a:r>
            <a:endParaRPr lang="hr-HR" dirty="0" smtClean="0"/>
          </a:p>
          <a:p>
            <a:pPr marL="0" indent="0">
              <a:buNone/>
            </a:pPr>
            <a:r>
              <a:rPr lang="pl-PL" b="1" dirty="0"/>
              <a:t>Trajanje projekta</a:t>
            </a:r>
            <a:r>
              <a:rPr lang="pl-PL" dirty="0"/>
              <a:t>: </a:t>
            </a:r>
            <a:r>
              <a:rPr lang="pl-PL" dirty="0" smtClean="0"/>
              <a:t>01. 12. </a:t>
            </a:r>
            <a:r>
              <a:rPr lang="pl-PL" dirty="0"/>
              <a:t>2016. - 01. </a:t>
            </a:r>
            <a:r>
              <a:rPr lang="pl-PL" dirty="0" smtClean="0"/>
              <a:t>08. </a:t>
            </a:r>
            <a:r>
              <a:rPr lang="pl-PL" dirty="0"/>
              <a:t>2018</a:t>
            </a:r>
            <a:r>
              <a:rPr lang="pl-PL" dirty="0" smtClean="0"/>
              <a:t>.</a:t>
            </a:r>
            <a:endParaRPr lang="hr-HR" dirty="0" smtClean="0"/>
          </a:p>
          <a:p>
            <a:pPr marL="0" indent="0">
              <a:buNone/>
            </a:pPr>
            <a:endParaRPr lang="hr-HR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r-HR" sz="1800" b="1" i="1" dirty="0" smtClean="0"/>
              <a:t>Ciljevi partnerskog projekta su: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b="1" i="1" dirty="0" smtClean="0"/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800" i="1" dirty="0" smtClean="0"/>
              <a:t>obnoviti, dograditi i </a:t>
            </a:r>
            <a:r>
              <a:rPr lang="hr-HR" sz="1800" i="1" dirty="0"/>
              <a:t>očuvati </a:t>
            </a:r>
            <a:r>
              <a:rPr lang="hr-HR" sz="1800" i="1" dirty="0" smtClean="0"/>
              <a:t>spomeničku palaču Amadeo </a:t>
            </a:r>
            <a:r>
              <a:rPr lang="hr-HR" sz="1800" i="1" dirty="0"/>
              <a:t>te </a:t>
            </a:r>
            <a:r>
              <a:rPr lang="hr-HR" sz="1800" b="1" i="1" dirty="0"/>
              <a:t>povećati njenu ekonomsku </a:t>
            </a:r>
            <a:r>
              <a:rPr lang="hr-HR" sz="1800" b="1" i="1" dirty="0" smtClean="0"/>
              <a:t>vrijednost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800" b="1" i="1" dirty="0" smtClean="0"/>
              <a:t>povećati </a:t>
            </a:r>
            <a:r>
              <a:rPr lang="hr-HR" sz="1800" b="1" i="1" dirty="0"/>
              <a:t>broj posjetitelja i doprinijeti razvoju kulturnog </a:t>
            </a:r>
            <a:r>
              <a:rPr lang="hr-HR" sz="1800" b="1" i="1" dirty="0" smtClean="0"/>
              <a:t>turizma </a:t>
            </a:r>
            <a:r>
              <a:rPr lang="hr-HR" sz="1800" i="1" dirty="0" smtClean="0"/>
              <a:t>novim stalnim postavom, suvenirnicom i ugostiteljskim objektom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800" i="1" dirty="0" smtClean="0"/>
              <a:t>dodatnim prostorom, </a:t>
            </a:r>
            <a:r>
              <a:rPr lang="hr-HR" sz="1800" i="1" dirty="0"/>
              <a:t>novom </a:t>
            </a:r>
            <a:r>
              <a:rPr lang="hr-HR" sz="1800" i="1" dirty="0" smtClean="0"/>
              <a:t>opremom i laboratorijima </a:t>
            </a:r>
            <a:r>
              <a:rPr lang="hr-HR" sz="1800" b="1" i="1" dirty="0"/>
              <a:t>jačati znanstveno-istraživačke </a:t>
            </a:r>
            <a:r>
              <a:rPr lang="hr-HR" sz="1800" b="1" i="1" dirty="0" smtClean="0"/>
              <a:t>djelatnosti </a:t>
            </a:r>
            <a:r>
              <a:rPr lang="hr-HR" sz="1800" i="1" dirty="0" smtClean="0"/>
              <a:t>Muzeja </a:t>
            </a:r>
            <a:r>
              <a:rPr lang="hr-HR" sz="1800" i="1" dirty="0"/>
              <a:t>za potrebe gospodarstva </a:t>
            </a:r>
            <a:r>
              <a:rPr lang="hr-HR" sz="1800" i="1" dirty="0" smtClean="0"/>
              <a:t>te </a:t>
            </a:r>
            <a:r>
              <a:rPr lang="hr-HR" sz="1800" b="1" i="1" dirty="0"/>
              <a:t>doprinijeti zapošljavanju i gospodarskom </a:t>
            </a:r>
            <a:r>
              <a:rPr lang="hr-HR" sz="1800" b="1" i="1" dirty="0" smtClean="0"/>
              <a:t>rastu </a:t>
            </a:r>
            <a:endParaRPr lang="hr-HR" sz="1800" b="1" i="1" dirty="0"/>
          </a:p>
          <a:p>
            <a:pPr marL="0" indent="0">
              <a:buNone/>
            </a:pPr>
            <a:endParaRPr lang="hr-HR" sz="1400" dirty="0" smtClean="0"/>
          </a:p>
          <a:p>
            <a:pPr marL="0" indent="0">
              <a:buNone/>
            </a:pPr>
            <a:endParaRPr lang="hr-HR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461" y="1552856"/>
            <a:ext cx="3805331" cy="171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3" y="2179569"/>
            <a:ext cx="6136561" cy="3856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81" y="2179570"/>
            <a:ext cx="5796823" cy="385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"/>
          <a:stretch/>
        </p:blipFill>
        <p:spPr>
          <a:xfrm>
            <a:off x="1198564" y="1957786"/>
            <a:ext cx="3809420" cy="4764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/>
          <a:stretch/>
        </p:blipFill>
        <p:spPr>
          <a:xfrm>
            <a:off x="5546667" y="2003898"/>
            <a:ext cx="3782160" cy="4742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Pe</a:t>
            </a:r>
            <a:r>
              <a:rPr lang="en-GB" dirty="0" smtClean="0"/>
              <a:t> 3 a: </a:t>
            </a:r>
            <a:r>
              <a:rPr lang="en-GB" dirty="0" err="1" smtClean="0"/>
              <a:t>marketinški</a:t>
            </a:r>
            <a:r>
              <a:rPr lang="en-GB" dirty="0" smtClean="0"/>
              <a:t> plan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22" y="2120900"/>
            <a:ext cx="5715306" cy="4051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3" y="474904"/>
            <a:ext cx="12091481" cy="1609344"/>
          </a:xfrm>
        </p:spPr>
        <p:txBody>
          <a:bodyPr/>
          <a:lstStyle/>
          <a:p>
            <a:r>
              <a:rPr lang="en-GB" dirty="0" smtClean="0"/>
              <a:t>PE3 b: </a:t>
            </a:r>
            <a:r>
              <a:rPr lang="en-GB" dirty="0" err="1" smtClean="0"/>
              <a:t>komunikacijska</a:t>
            </a:r>
            <a:r>
              <a:rPr lang="en-GB" dirty="0" smtClean="0"/>
              <a:t> </a:t>
            </a:r>
            <a:r>
              <a:rPr lang="en-GB" dirty="0" err="1" smtClean="0"/>
              <a:t>strategija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22" y="2120900"/>
            <a:ext cx="5715306" cy="4051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 4: </a:t>
            </a:r>
            <a:r>
              <a:rPr lang="en-GB" dirty="0" err="1" smtClean="0"/>
              <a:t>promidžba</a:t>
            </a:r>
            <a:r>
              <a:rPr lang="en-GB" dirty="0" smtClean="0"/>
              <a:t> &amp; </a:t>
            </a:r>
            <a:r>
              <a:rPr lang="en-GB" dirty="0" err="1" smtClean="0"/>
              <a:t>vidljivost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6" y="1874131"/>
            <a:ext cx="3199385" cy="4307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62" y="1864404"/>
            <a:ext cx="3199385" cy="4307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2" y="1865183"/>
            <a:ext cx="3199385" cy="4307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 4: </a:t>
            </a:r>
            <a:r>
              <a:rPr lang="en-GB" dirty="0" err="1" smtClean="0"/>
              <a:t>promidžba</a:t>
            </a:r>
            <a:r>
              <a:rPr lang="en-GB" dirty="0" smtClean="0"/>
              <a:t> &amp; </a:t>
            </a:r>
            <a:r>
              <a:rPr lang="en-GB" dirty="0" err="1" smtClean="0"/>
              <a:t>vidljivost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7" y="2120900"/>
            <a:ext cx="5715306" cy="4051300"/>
          </a:xfrm>
        </p:spPr>
      </p:pic>
      <p:sp>
        <p:nvSpPr>
          <p:cNvPr id="8" name="TextBox 7"/>
          <p:cNvSpPr txBox="1"/>
          <p:nvPr/>
        </p:nvSpPr>
        <p:spPr>
          <a:xfrm>
            <a:off x="7140102" y="3015574"/>
            <a:ext cx="40975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Izbor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sz="1600" dirty="0" err="1" smtClean="0">
                <a:solidFill>
                  <a:srgbClr val="FF0000"/>
                </a:solidFill>
              </a:rPr>
              <a:t>Siječanj</a:t>
            </a:r>
            <a:r>
              <a:rPr lang="en-GB" sz="1600" dirty="0" smtClean="0">
                <a:solidFill>
                  <a:srgbClr val="FF0000"/>
                </a:solidFill>
              </a:rPr>
              <a:t> 2018. – </a:t>
            </a:r>
            <a:r>
              <a:rPr lang="en-GB" sz="1600" dirty="0" err="1" smtClean="0">
                <a:solidFill>
                  <a:srgbClr val="FF0000"/>
                </a:solidFill>
              </a:rPr>
              <a:t>palača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Dverce</a:t>
            </a:r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err="1" smtClean="0">
                <a:solidFill>
                  <a:srgbClr val="FF0000"/>
                </a:solidFill>
              </a:rPr>
              <a:t>Travanj</a:t>
            </a:r>
            <a:r>
              <a:rPr lang="en-GB" sz="1600" dirty="0" smtClean="0">
                <a:solidFill>
                  <a:srgbClr val="FF0000"/>
                </a:solidFill>
              </a:rPr>
              <a:t> 2018. – </a:t>
            </a:r>
            <a:r>
              <a:rPr lang="en-GB" sz="1600" dirty="0" err="1" smtClean="0">
                <a:solidFill>
                  <a:srgbClr val="FF0000"/>
                </a:solidFill>
              </a:rPr>
              <a:t>Ured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Gradonačelnika</a:t>
            </a:r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err="1" smtClean="0">
                <a:solidFill>
                  <a:srgbClr val="FF0000"/>
                </a:solidFill>
              </a:rPr>
              <a:t>Svibanj</a:t>
            </a:r>
            <a:r>
              <a:rPr lang="en-GB" sz="1600" dirty="0" smtClean="0">
                <a:solidFill>
                  <a:srgbClr val="FF0000"/>
                </a:solidFill>
              </a:rPr>
              <a:t> 2018. – MIM </a:t>
            </a:r>
            <a:r>
              <a:rPr lang="en-GB" sz="1600" dirty="0" err="1" smtClean="0">
                <a:solidFill>
                  <a:srgbClr val="FF0000"/>
                </a:solidFill>
              </a:rPr>
              <a:t>kavana</a:t>
            </a:r>
            <a:r>
              <a:rPr lang="en-GB" sz="1600" dirty="0" smtClean="0">
                <a:solidFill>
                  <a:srgbClr val="FF0000"/>
                </a:solidFill>
              </a:rPr>
              <a:t> Franck</a:t>
            </a:r>
          </a:p>
          <a:p>
            <a:r>
              <a:rPr lang="en-GB" sz="1600" dirty="0" err="1" smtClean="0">
                <a:solidFill>
                  <a:srgbClr val="FF0000"/>
                </a:solidFill>
              </a:rPr>
              <a:t>Srpanj</a:t>
            </a:r>
            <a:r>
              <a:rPr lang="en-GB" sz="1600" dirty="0" smtClean="0">
                <a:solidFill>
                  <a:srgbClr val="FF0000"/>
                </a:solidFill>
              </a:rPr>
              <a:t> 2018. – </a:t>
            </a:r>
            <a:r>
              <a:rPr lang="en-GB" sz="1600" dirty="0" err="1" smtClean="0">
                <a:solidFill>
                  <a:srgbClr val="FF0000"/>
                </a:solidFill>
              </a:rPr>
              <a:t>Ured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zamjenice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Gradonačelnika</a:t>
            </a:r>
            <a:endParaRPr lang="hr-HR" sz="1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742" y="192802"/>
            <a:ext cx="10058400" cy="1609344"/>
          </a:xfrm>
        </p:spPr>
        <p:txBody>
          <a:bodyPr/>
          <a:lstStyle/>
          <a:p>
            <a:r>
              <a:rPr lang="hr-HR" dirty="0" smtClean="0"/>
              <a:t>Čuvaonice HPM-a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0" y="1394005"/>
            <a:ext cx="7669512" cy="5463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9" y="0"/>
            <a:ext cx="96262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" y="31750"/>
            <a:ext cx="9753600" cy="679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8687"/>
            <a:ext cx="9753600" cy="679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1" y="580416"/>
            <a:ext cx="11743267" cy="1320800"/>
          </a:xfrm>
        </p:spPr>
        <p:txBody>
          <a:bodyPr>
            <a:normAutofit fontScale="90000"/>
          </a:bodyPr>
          <a:lstStyle/>
          <a:p>
            <a:r>
              <a:rPr lang="en-AU" dirty="0" err="1" smtClean="0"/>
              <a:t>Komponente</a:t>
            </a:r>
            <a:r>
              <a:rPr lang="en-AU" dirty="0" smtClean="0"/>
              <a:t> </a:t>
            </a:r>
            <a:r>
              <a:rPr lang="en-AU" dirty="0" err="1" smtClean="0"/>
              <a:t>i</a:t>
            </a:r>
            <a:r>
              <a:rPr lang="en-AU" dirty="0" smtClean="0"/>
              <a:t> </a:t>
            </a:r>
            <a:r>
              <a:rPr lang="en-AU" dirty="0" err="1" smtClean="0"/>
              <a:t>aktivnosti</a:t>
            </a:r>
            <a:r>
              <a:rPr lang="en-AU" dirty="0" smtClean="0"/>
              <a:t> </a:t>
            </a:r>
            <a:r>
              <a:rPr lang="en-AU" dirty="0" err="1" smtClean="0"/>
              <a:t>programa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47" y="2000740"/>
            <a:ext cx="11456053" cy="4312137"/>
          </a:xfrm>
        </p:spPr>
        <p:txBody>
          <a:bodyPr>
            <a:normAutofit fontScale="92500" lnSpcReduction="20000"/>
          </a:bodyPr>
          <a:lstStyle/>
          <a:p>
            <a:r>
              <a:rPr lang="hr-HR" sz="1600" b="1" dirty="0" smtClean="0"/>
              <a:t>Rekonstrukcija i dogradnja </a:t>
            </a:r>
            <a:r>
              <a:rPr lang="hr-HR" sz="1600" dirty="0"/>
              <a:t>Palače Amadeo – kategorija ulaganja Kultura </a:t>
            </a:r>
            <a:r>
              <a:rPr lang="hr-HR" sz="1600" dirty="0" smtClean="0"/>
              <a:t>baština</a:t>
            </a:r>
            <a:endParaRPr lang="en-AU" sz="1600" dirty="0" smtClean="0"/>
          </a:p>
          <a:p>
            <a:r>
              <a:rPr lang="hr-HR" sz="1600" b="1" dirty="0"/>
              <a:t>Novi stalni postav </a:t>
            </a:r>
            <a:r>
              <a:rPr lang="hr-HR" sz="1600" dirty="0"/>
              <a:t>- kategorija ulaganja Kultura </a:t>
            </a:r>
            <a:r>
              <a:rPr lang="hr-HR" sz="1600" dirty="0" smtClean="0"/>
              <a:t>baština</a:t>
            </a:r>
            <a:endParaRPr lang="en-AU" sz="1600" dirty="0" smtClean="0"/>
          </a:p>
          <a:p>
            <a:r>
              <a:rPr lang="hr-HR" sz="1600" b="1" dirty="0" smtClean="0"/>
              <a:t>Opremanje </a:t>
            </a:r>
            <a:r>
              <a:rPr lang="hr-HR" sz="1600" dirty="0" smtClean="0"/>
              <a:t>Muzeja - kategorija ulaganja Kultura baština</a:t>
            </a:r>
          </a:p>
          <a:p>
            <a:r>
              <a:rPr lang="hr-HR" sz="1600" b="1" dirty="0"/>
              <a:t>O</a:t>
            </a:r>
            <a:r>
              <a:rPr lang="en-AU" sz="1600" b="1" dirty="0" err="1" smtClean="0"/>
              <a:t>premanje</a:t>
            </a:r>
            <a:r>
              <a:rPr lang="en-AU" sz="1600" b="1" dirty="0" smtClean="0"/>
              <a:t> </a:t>
            </a:r>
            <a:r>
              <a:rPr lang="hr-HR" sz="1600" b="1" dirty="0" smtClean="0"/>
              <a:t>laboratorija </a:t>
            </a:r>
            <a:r>
              <a:rPr lang="hr-HR" sz="1600" dirty="0" smtClean="0"/>
              <a:t>– kategorija ulaganja Znanost i edukacija</a:t>
            </a:r>
          </a:p>
          <a:p>
            <a:r>
              <a:rPr lang="hr-HR" sz="1600" dirty="0" smtClean="0"/>
              <a:t>Uvođenje </a:t>
            </a:r>
            <a:r>
              <a:rPr lang="hr-HR" sz="1600" b="1" dirty="0" smtClean="0"/>
              <a:t>ugostiteljskih </a:t>
            </a:r>
            <a:r>
              <a:rPr lang="hr-HR" sz="1600" dirty="0" smtClean="0"/>
              <a:t>usluga – kategorija ulaganja Smještaj i hrana</a:t>
            </a:r>
          </a:p>
          <a:p>
            <a:r>
              <a:rPr lang="hr-HR" sz="1600" dirty="0" smtClean="0"/>
              <a:t>Povećanje </a:t>
            </a:r>
            <a:r>
              <a:rPr lang="hr-HR" sz="1600" b="1" dirty="0" smtClean="0"/>
              <a:t>pristupačnosti</a:t>
            </a:r>
            <a:r>
              <a:rPr lang="hr-HR" sz="1600" dirty="0" smtClean="0"/>
              <a:t> Muzeja – kategorija ulaganja Pristupačnost</a:t>
            </a:r>
          </a:p>
          <a:p>
            <a:r>
              <a:rPr lang="hr-HR" sz="1600" dirty="0" smtClean="0"/>
              <a:t>Uvođenje </a:t>
            </a:r>
            <a:r>
              <a:rPr lang="hr-HR" sz="1600" b="1" dirty="0" smtClean="0"/>
              <a:t>suvenirnice</a:t>
            </a:r>
            <a:r>
              <a:rPr lang="hr-HR" sz="1600" dirty="0" smtClean="0"/>
              <a:t> – kategorija ulaganja Maloprodaja i zanati</a:t>
            </a:r>
          </a:p>
          <a:p>
            <a:r>
              <a:rPr lang="hr-HR" sz="1600" dirty="0" smtClean="0"/>
              <a:t>Suradnja i promidžba </a:t>
            </a:r>
            <a:r>
              <a:rPr lang="hr-HR" sz="1600" b="1" dirty="0" smtClean="0"/>
              <a:t>kulturno-turističke ponude </a:t>
            </a:r>
            <a:r>
              <a:rPr lang="hr-HR" sz="1600" dirty="0" smtClean="0"/>
              <a:t>– Kategorija ulaganja promocija i vidljivost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PE1: CBA </a:t>
            </a:r>
            <a:r>
              <a:rPr lang="en-AU" b="1" dirty="0" err="1" smtClean="0">
                <a:solidFill>
                  <a:srgbClr val="FF0000"/>
                </a:solidFill>
              </a:rPr>
              <a:t>analiza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i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projektna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prijava</a:t>
            </a:r>
            <a:r>
              <a:rPr lang="en-AU" b="1" dirty="0" smtClean="0">
                <a:solidFill>
                  <a:srgbClr val="FF0000"/>
                </a:solidFill>
              </a:rPr>
              <a:t> faze </a:t>
            </a:r>
            <a:r>
              <a:rPr lang="en-AU" b="1" dirty="0" err="1" smtClean="0">
                <a:solidFill>
                  <a:srgbClr val="FF0000"/>
                </a:solidFill>
              </a:rPr>
              <a:t>izgradnje</a:t>
            </a: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PE2: </a:t>
            </a:r>
            <a:r>
              <a:rPr lang="en-AU" b="1" dirty="0" err="1" smtClean="0">
                <a:solidFill>
                  <a:srgbClr val="FF0000"/>
                </a:solidFill>
              </a:rPr>
              <a:t>cjelokupna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projektna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dokumentacija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i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dozvole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za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građenje</a:t>
            </a: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PE3a &amp; b: </a:t>
            </a:r>
            <a:r>
              <a:rPr lang="en-AU" b="1" dirty="0" err="1" smtClean="0">
                <a:solidFill>
                  <a:srgbClr val="FF0000"/>
                </a:solidFill>
              </a:rPr>
              <a:t>marketinški</a:t>
            </a:r>
            <a:r>
              <a:rPr lang="en-AU" b="1" dirty="0" smtClean="0">
                <a:solidFill>
                  <a:srgbClr val="FF0000"/>
                </a:solidFill>
              </a:rPr>
              <a:t> plan </a:t>
            </a:r>
            <a:r>
              <a:rPr lang="en-AU" b="1" dirty="0" err="1" smtClean="0">
                <a:solidFill>
                  <a:srgbClr val="FF0000"/>
                </a:solidFill>
              </a:rPr>
              <a:t>i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komunikacijska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strategija</a:t>
            </a:r>
            <a:endParaRPr lang="en-A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b="1" dirty="0" smtClean="0">
                <a:solidFill>
                  <a:srgbClr val="FF0000"/>
                </a:solidFill>
              </a:rPr>
              <a:t>PE4: </a:t>
            </a:r>
            <a:r>
              <a:rPr lang="en-AU" b="1" dirty="0" err="1" smtClean="0">
                <a:solidFill>
                  <a:srgbClr val="FF0000"/>
                </a:solidFill>
              </a:rPr>
              <a:t>promidžba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i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vidljivost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projekta</a:t>
            </a:r>
            <a:endParaRPr lang="en-AU" b="1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000">
        <p:fade/>
      </p:transition>
    </mc:Choice>
    <mc:Fallback xmlns="">
      <p:transition advTm="7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Status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47579"/>
            <a:ext cx="9420255" cy="388077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Napravljen </a:t>
            </a:r>
            <a:r>
              <a:rPr lang="hr-HR" b="1" i="1" dirty="0" smtClean="0">
                <a:solidFill>
                  <a:srgbClr val="FF0000"/>
                </a:solidFill>
              </a:rPr>
              <a:t>marketing plan i komunikacijska strategija </a:t>
            </a:r>
            <a:r>
              <a:rPr lang="hr-HR" b="1" dirty="0" smtClean="0">
                <a:solidFill>
                  <a:srgbClr val="FF0000"/>
                </a:solidFill>
              </a:rPr>
              <a:t>novog HPM-a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Napravljen </a:t>
            </a:r>
            <a:r>
              <a:rPr lang="hr-HR" b="1" i="1" dirty="0" smtClean="0">
                <a:solidFill>
                  <a:srgbClr val="FF0000"/>
                </a:solidFill>
              </a:rPr>
              <a:t>idejni</a:t>
            </a:r>
            <a:r>
              <a:rPr lang="en-GB" b="1" i="1" dirty="0" smtClean="0">
                <a:solidFill>
                  <a:srgbClr val="FF0000"/>
                </a:solidFill>
              </a:rPr>
              <a:t>,</a:t>
            </a:r>
            <a:r>
              <a:rPr lang="hr-HR" b="1" i="1" dirty="0" smtClean="0">
                <a:solidFill>
                  <a:srgbClr val="FF0000"/>
                </a:solidFill>
              </a:rPr>
              <a:t> </a:t>
            </a:r>
            <a:r>
              <a:rPr lang="hr-HR" b="1" i="1" dirty="0" smtClean="0">
                <a:solidFill>
                  <a:srgbClr val="FF0000"/>
                </a:solidFill>
              </a:rPr>
              <a:t>glavni </a:t>
            </a:r>
            <a:r>
              <a:rPr lang="en-GB" b="1" i="1" dirty="0">
                <a:solidFill>
                  <a:srgbClr val="FF0000"/>
                </a:solidFill>
              </a:rPr>
              <a:t>i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</a:rPr>
              <a:t>izvedbeni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hr-HR" b="1" i="1" dirty="0" smtClean="0">
                <a:solidFill>
                  <a:srgbClr val="FF0000"/>
                </a:solidFill>
              </a:rPr>
              <a:t>projekt</a:t>
            </a:r>
            <a:r>
              <a:rPr lang="en-GB" b="1" i="1" dirty="0" err="1" smtClean="0">
                <a:solidFill>
                  <a:srgbClr val="FF0000"/>
                </a:solidFill>
              </a:rPr>
              <a:t>i</a:t>
            </a:r>
            <a:r>
              <a:rPr lang="hr-HR" b="1" i="1" dirty="0" smtClean="0">
                <a:solidFill>
                  <a:srgbClr val="FF0000"/>
                </a:solidFill>
              </a:rPr>
              <a:t> </a:t>
            </a:r>
            <a:r>
              <a:rPr lang="hr-HR" b="1" i="1" dirty="0" smtClean="0">
                <a:solidFill>
                  <a:srgbClr val="FF0000"/>
                </a:solidFill>
              </a:rPr>
              <a:t>rekonstrukcije zgrade </a:t>
            </a:r>
            <a:r>
              <a:rPr lang="hr-HR" b="1" dirty="0" smtClean="0">
                <a:solidFill>
                  <a:srgbClr val="FF0000"/>
                </a:solidFill>
              </a:rPr>
              <a:t>i novog stalnog </a:t>
            </a:r>
            <a:r>
              <a:rPr lang="hr-HR" b="1" dirty="0" smtClean="0">
                <a:solidFill>
                  <a:srgbClr val="FF0000"/>
                </a:solidFill>
              </a:rPr>
              <a:t>postava</a:t>
            </a:r>
            <a:endParaRPr lang="en-GB" b="1" dirty="0" smtClean="0">
              <a:solidFill>
                <a:srgbClr val="FF0000"/>
              </a:solidFill>
            </a:endParaRPr>
          </a:p>
          <a:p>
            <a:pPr algn="ctr"/>
            <a:r>
              <a:rPr lang="en-GB" b="1" dirty="0" err="1" smtClean="0">
                <a:solidFill>
                  <a:srgbClr val="FF0000"/>
                </a:solidFill>
              </a:rPr>
              <a:t>Napravljeni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troškovnici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svim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projektima</a:t>
            </a:r>
            <a:endParaRPr lang="en-GB" b="1" i="1" dirty="0" smtClean="0">
              <a:solidFill>
                <a:srgbClr val="FF0000"/>
              </a:solidFill>
            </a:endParaRPr>
          </a:p>
          <a:p>
            <a:pPr algn="ctr"/>
            <a:r>
              <a:rPr lang="hr-HR" b="1" i="1" dirty="0" smtClean="0">
                <a:solidFill>
                  <a:srgbClr val="FF0000"/>
                </a:solidFill>
              </a:rPr>
              <a:t>Izdana </a:t>
            </a:r>
            <a:r>
              <a:rPr lang="hr-HR" b="1" i="1" dirty="0" smtClean="0">
                <a:solidFill>
                  <a:srgbClr val="FF0000"/>
                </a:solidFill>
              </a:rPr>
              <a:t>lokacijska dozvola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U tijeku je postupak </a:t>
            </a:r>
            <a:r>
              <a:rPr lang="hr-HR" b="1" i="1" dirty="0" smtClean="0">
                <a:solidFill>
                  <a:srgbClr val="FF0000"/>
                </a:solidFill>
              </a:rPr>
              <a:t>ishođenja građevinske </a:t>
            </a:r>
            <a:r>
              <a:rPr lang="hr-HR" b="1" i="1" dirty="0" smtClean="0">
                <a:solidFill>
                  <a:srgbClr val="FF0000"/>
                </a:solidFill>
              </a:rPr>
              <a:t>dozvole</a:t>
            </a:r>
            <a:r>
              <a:rPr lang="en-GB" b="1" i="1" dirty="0" smtClean="0">
                <a:solidFill>
                  <a:srgbClr val="FF0000"/>
                </a:solidFill>
              </a:rPr>
              <a:t> – </a:t>
            </a:r>
            <a:r>
              <a:rPr lang="en-GB" b="1" i="1" dirty="0" err="1" smtClean="0">
                <a:solidFill>
                  <a:srgbClr val="FF0000"/>
                </a:solidFill>
              </a:rPr>
              <a:t>rok</a:t>
            </a:r>
            <a:r>
              <a:rPr lang="en-GB" b="1" i="1" dirty="0" smtClean="0">
                <a:solidFill>
                  <a:srgbClr val="FF0000"/>
                </a:solidFill>
              </a:rPr>
              <a:t> 30.09.2018.</a:t>
            </a:r>
            <a:endParaRPr lang="hr-HR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Procjena vrijednosti projekta: </a:t>
            </a:r>
            <a:r>
              <a:rPr lang="hr-HR" dirty="0" smtClean="0"/>
              <a:t>1</a:t>
            </a:r>
            <a:r>
              <a:rPr lang="en-GB" dirty="0" smtClean="0"/>
              <a:t>1</a:t>
            </a:r>
            <a:r>
              <a:rPr lang="hr-HR" dirty="0" smtClean="0"/>
              <a:t>0 </a:t>
            </a:r>
            <a:r>
              <a:rPr lang="hr-HR" dirty="0" smtClean="0"/>
              <a:t>milijuna kuna</a:t>
            </a:r>
            <a:r>
              <a:rPr lang="en-GB" dirty="0" smtClean="0"/>
              <a:t> -</a:t>
            </a:r>
            <a:r>
              <a:rPr lang="hr-HR" dirty="0" smtClean="0"/>
              <a:t> od čega 55 milijuna kuna iznosi trošak rekonstrukcije i dogradnje spomeničke palače Amadeo, a </a:t>
            </a:r>
            <a:r>
              <a:rPr lang="en-GB" dirty="0" smtClean="0"/>
              <a:t>5</a:t>
            </a:r>
            <a:r>
              <a:rPr lang="hr-HR" dirty="0" smtClean="0"/>
              <a:t>5 </a:t>
            </a:r>
            <a:r>
              <a:rPr lang="hr-HR" dirty="0" smtClean="0"/>
              <a:t>milijuna kuna trošak izrade novog stalnog postava HPM-a.</a:t>
            </a:r>
          </a:p>
          <a:p>
            <a:endParaRPr lang="hr-HR" dirty="0"/>
          </a:p>
          <a:p>
            <a:r>
              <a:rPr lang="hr-HR" dirty="0" smtClean="0"/>
              <a:t>CBA analiza i nova projektna prijava su u završnoj fazi </a:t>
            </a:r>
            <a:r>
              <a:rPr lang="en-GB" dirty="0" err="1" smtClean="0"/>
              <a:t>izrade</a:t>
            </a:r>
            <a:r>
              <a:rPr lang="en-GB" dirty="0" smtClean="0"/>
              <a:t> </a:t>
            </a:r>
            <a:r>
              <a:rPr lang="hr-HR" dirty="0" smtClean="0"/>
              <a:t>s </a:t>
            </a:r>
            <a:r>
              <a:rPr lang="hr-HR" dirty="0" smtClean="0"/>
              <a:t>rokom dovršetka 31. 07. 2018.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Dosad</a:t>
            </a:r>
            <a:r>
              <a:rPr lang="en-GB" dirty="0" smtClean="0"/>
              <a:t> </a:t>
            </a:r>
            <a:r>
              <a:rPr lang="en-GB" dirty="0" err="1" smtClean="0"/>
              <a:t>povučena</a:t>
            </a:r>
            <a:r>
              <a:rPr lang="en-GB" dirty="0" smtClean="0"/>
              <a:t> </a:t>
            </a:r>
            <a:r>
              <a:rPr lang="en-GB" dirty="0" err="1" smtClean="0"/>
              <a:t>sva</a:t>
            </a:r>
            <a:r>
              <a:rPr lang="en-GB" dirty="0" smtClean="0"/>
              <a:t> </a:t>
            </a:r>
            <a:r>
              <a:rPr lang="en-GB" dirty="0" err="1" smtClean="0"/>
              <a:t>dostupna</a:t>
            </a:r>
            <a:r>
              <a:rPr lang="en-GB" dirty="0" smtClean="0"/>
              <a:t> EU </a:t>
            </a:r>
            <a:r>
              <a:rPr lang="en-GB" dirty="0" err="1" smtClean="0"/>
              <a:t>sredstva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ZNS-</a:t>
            </a:r>
            <a:r>
              <a:rPr lang="en-GB" dirty="0" err="1" smtClean="0"/>
              <a:t>ovima</a:t>
            </a:r>
            <a:r>
              <a:rPr lang="en-GB" dirty="0" smtClean="0"/>
              <a:t>.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 1: CBA </a:t>
            </a:r>
            <a:r>
              <a:rPr lang="en-GB" dirty="0" err="1" smtClean="0"/>
              <a:t>analiza</a:t>
            </a:r>
            <a:r>
              <a:rPr lang="en-GB" dirty="0" smtClean="0"/>
              <a:t> &amp; PP </a:t>
            </a:r>
            <a:r>
              <a:rPr lang="en-GB" dirty="0" err="1" smtClean="0"/>
              <a:t>faza</a:t>
            </a:r>
            <a:r>
              <a:rPr lang="en-GB" dirty="0" smtClean="0"/>
              <a:t> II.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38" y="1741251"/>
            <a:ext cx="6710616" cy="47568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5" y="2003901"/>
            <a:ext cx="6216392" cy="4212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36" y="1984445"/>
            <a:ext cx="5851980" cy="4212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451"/>
            <a:ext cx="4562272" cy="3337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525" y="2198452"/>
            <a:ext cx="4193816" cy="3295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417" y="2198451"/>
            <a:ext cx="4158637" cy="3305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34" y="426264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11" y="1891952"/>
            <a:ext cx="6791888" cy="4917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62" y="328985"/>
            <a:ext cx="10729414" cy="1609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 2: </a:t>
            </a:r>
            <a:r>
              <a:rPr lang="en-GB" dirty="0" err="1" smtClean="0"/>
              <a:t>projektna</a:t>
            </a:r>
            <a:r>
              <a:rPr lang="en-GB" dirty="0" smtClean="0"/>
              <a:t> </a:t>
            </a:r>
            <a:r>
              <a:rPr lang="en-GB" dirty="0" err="1" smtClean="0"/>
              <a:t>dokumentacija</a:t>
            </a:r>
            <a:r>
              <a:rPr lang="en-GB" dirty="0" smtClean="0"/>
              <a:t> &amp; </a:t>
            </a:r>
            <a:r>
              <a:rPr lang="en-GB" dirty="0" err="1" smtClean="0"/>
              <a:t>dozvole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gradnju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41" y="1705982"/>
            <a:ext cx="7120898" cy="513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30" y="1"/>
            <a:ext cx="1954597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6202</TotalTime>
  <Words>934</Words>
  <Application>Microsoft Office PowerPoint</Application>
  <PresentationFormat>Widescreen</PresentationFormat>
  <Paragraphs>94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Rockwell</vt:lpstr>
      <vt:lpstr>Rockwell Condensed</vt:lpstr>
      <vt:lpstr>Wingdings</vt:lpstr>
      <vt:lpstr>Wood Type</vt:lpstr>
      <vt:lpstr>Kultura, znanost i obrazovanje u funkciji gospodarskog razvoja –  novi Hrvatski prirodoslovni muzej </vt:lpstr>
      <vt:lpstr>Kultura, znanost i obrazovanje u funkciji gospodarskog razvoja –   novi Hrvatski prirodoslovni muzej </vt:lpstr>
      <vt:lpstr>Komponente i aktivnosti programa</vt:lpstr>
      <vt:lpstr>Status projekta</vt:lpstr>
      <vt:lpstr>PE 1: CBA analiza &amp; PP faza II.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2: projektna dokumentacija &amp; dozvole za gradnju</vt:lpstr>
      <vt:lpstr>Pe 3 a: marketinški plan</vt:lpstr>
      <vt:lpstr>PE3 b: komunikacijska strategija</vt:lpstr>
      <vt:lpstr>PE 4: promidžba &amp; vidljivost</vt:lpstr>
      <vt:lpstr>PE 4: promidžba &amp; vidljivost</vt:lpstr>
      <vt:lpstr>Čuvaonice HPM-a</vt:lpstr>
      <vt:lpstr>PowerPoint Presentation</vt:lpstr>
      <vt:lpstr>PowerPoint Presentation</vt:lpstr>
      <vt:lpstr>PowerPoint Presentation</vt:lpstr>
    </vt:vector>
  </TitlesOfParts>
  <Company>Hrvatski prirodoslovni muzej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Kultura, znanost i obrazovanje u funkciji gospodarskog razvoja – novi Hrvatski prirodoslovni muzej</dc:title>
  <dc:creator>Iva Mihoci</dc:creator>
  <cp:lastModifiedBy>Tatjana Vlahović</cp:lastModifiedBy>
  <cp:revision>171</cp:revision>
  <cp:lastPrinted>2017-01-23T13:00:00Z</cp:lastPrinted>
  <dcterms:created xsi:type="dcterms:W3CDTF">2016-11-23T17:10:03Z</dcterms:created>
  <dcterms:modified xsi:type="dcterms:W3CDTF">2018-07-24T10:09:28Z</dcterms:modified>
</cp:coreProperties>
</file>